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2" r:id="rId2"/>
    <p:sldId id="267" r:id="rId3"/>
    <p:sldId id="288" r:id="rId4"/>
    <p:sldId id="297" r:id="rId5"/>
    <p:sldId id="296" r:id="rId6"/>
    <p:sldId id="295" r:id="rId7"/>
    <p:sldId id="353" r:id="rId8"/>
    <p:sldId id="305" r:id="rId9"/>
    <p:sldId id="298" r:id="rId10"/>
    <p:sldId id="377" r:id="rId11"/>
    <p:sldId id="378" r:id="rId12"/>
    <p:sldId id="379" r:id="rId13"/>
    <p:sldId id="376" r:id="rId14"/>
    <p:sldId id="380" r:id="rId15"/>
    <p:sldId id="381" r:id="rId16"/>
    <p:sldId id="269" r:id="rId17"/>
    <p:sldId id="371" r:id="rId18"/>
    <p:sldId id="329" r:id="rId19"/>
    <p:sldId id="330" r:id="rId20"/>
    <p:sldId id="335" r:id="rId21"/>
    <p:sldId id="334" r:id="rId22"/>
    <p:sldId id="339" r:id="rId23"/>
    <p:sldId id="333" r:id="rId24"/>
    <p:sldId id="336" r:id="rId25"/>
    <p:sldId id="340" r:id="rId26"/>
    <p:sldId id="358" r:id="rId27"/>
    <p:sldId id="352" r:id="rId28"/>
    <p:sldId id="359" r:id="rId29"/>
    <p:sldId id="360" r:id="rId30"/>
    <p:sldId id="373" r:id="rId31"/>
    <p:sldId id="3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0"/>
    <a:srgbClr val="FFFFFF"/>
    <a:srgbClr val="004990"/>
    <a:srgbClr val="FAE310"/>
    <a:srgbClr val="CE1126"/>
    <a:srgbClr val="F0F0F0"/>
    <a:srgbClr val="FCD116"/>
    <a:srgbClr val="003399"/>
    <a:srgbClr val="0B4EA2"/>
    <a:srgbClr val="CB3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4" autoAdjust="0"/>
    <p:restoredTop sz="94660"/>
  </p:normalViewPr>
  <p:slideViewPr>
    <p:cSldViewPr snapToGrid="0" showGuides="1">
      <p:cViewPr varScale="1">
        <p:scale>
          <a:sx n="86" d="100"/>
          <a:sy n="86" d="100"/>
        </p:scale>
        <p:origin x="39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64D40-65CA-4B6F-8562-998C8D16038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A284A2C4-51F8-4270-B863-3BC3E61B010A}">
      <dgm:prSet phldrT="[Text]"/>
      <dgm:spPr/>
      <dgm:t>
        <a:bodyPr/>
        <a:lstStyle/>
        <a:p>
          <a:r>
            <a:rPr lang="en-GB" dirty="0"/>
            <a:t>1987</a:t>
          </a:r>
        </a:p>
      </dgm:t>
    </dgm:pt>
    <dgm:pt modelId="{8902F784-4816-4B26-8A67-EF38A7AD881C}" type="parTrans" cxnId="{FDE09E2B-A7D2-4EFB-9810-4D878D6B2385}">
      <dgm:prSet/>
      <dgm:spPr/>
      <dgm:t>
        <a:bodyPr/>
        <a:lstStyle/>
        <a:p>
          <a:endParaRPr lang="en-GB"/>
        </a:p>
      </dgm:t>
    </dgm:pt>
    <dgm:pt modelId="{EA0D2C02-674B-4638-94EF-16FCC592ED73}" type="sibTrans" cxnId="{FDE09E2B-A7D2-4EFB-9810-4D878D6B2385}">
      <dgm:prSet/>
      <dgm:spPr/>
      <dgm:t>
        <a:bodyPr/>
        <a:lstStyle/>
        <a:p>
          <a:endParaRPr lang="en-GB"/>
        </a:p>
      </dgm:t>
    </dgm:pt>
    <dgm:pt modelId="{C39A39CC-6118-444D-BF26-89C70EA80FD7}">
      <dgm:prSet phldrT="[Text]"/>
      <dgm:spPr/>
      <dgm:t>
        <a:bodyPr/>
        <a:lstStyle/>
        <a:p>
          <a:r>
            <a:rPr lang="en-GB" dirty="0"/>
            <a:t>Prima </a:t>
          </a:r>
          <a:r>
            <a:rPr lang="en-GB" dirty="0" err="1"/>
            <a:t>versiune</a:t>
          </a:r>
          <a:r>
            <a:rPr lang="en-GB" dirty="0"/>
            <a:t> </a:t>
          </a:r>
        </a:p>
      </dgm:t>
    </dgm:pt>
    <dgm:pt modelId="{3FB621BD-0A54-470B-95E4-C32AD4AECD97}" type="parTrans" cxnId="{3357E8DE-25AD-4ABA-B970-771EAAEABD76}">
      <dgm:prSet/>
      <dgm:spPr/>
      <dgm:t>
        <a:bodyPr/>
        <a:lstStyle/>
        <a:p>
          <a:endParaRPr lang="en-GB"/>
        </a:p>
      </dgm:t>
    </dgm:pt>
    <dgm:pt modelId="{62CC12A6-66A6-4B40-ABBF-6A64321DA5AB}" type="sibTrans" cxnId="{3357E8DE-25AD-4ABA-B970-771EAAEABD76}">
      <dgm:prSet/>
      <dgm:spPr/>
      <dgm:t>
        <a:bodyPr/>
        <a:lstStyle/>
        <a:p>
          <a:endParaRPr lang="en-GB"/>
        </a:p>
      </dgm:t>
    </dgm:pt>
    <dgm:pt modelId="{7B0DB1D0-B6EC-49E1-95F4-F85BD7860857}">
      <dgm:prSet phldrT="[Text]"/>
      <dgm:spPr/>
      <dgm:t>
        <a:bodyPr/>
        <a:lstStyle/>
        <a:p>
          <a:r>
            <a:rPr lang="en-GB" dirty="0" err="1"/>
            <a:t>Colectie</a:t>
          </a:r>
          <a:r>
            <a:rPr lang="en-GB" dirty="0"/>
            <a:t> de 3 standard cu </a:t>
          </a:r>
          <a:r>
            <a:rPr lang="en-GB" dirty="0" err="1"/>
            <a:t>modele</a:t>
          </a:r>
          <a:r>
            <a:rPr lang="en-GB" dirty="0"/>
            <a:t> de </a:t>
          </a:r>
          <a:r>
            <a:rPr lang="en-GB" dirty="0" err="1"/>
            <a:t>asigurare</a:t>
          </a:r>
          <a:r>
            <a:rPr lang="en-GB" dirty="0"/>
            <a:t> a </a:t>
          </a:r>
          <a:r>
            <a:rPr lang="en-GB" dirty="0" err="1"/>
            <a:t>calitatii</a:t>
          </a:r>
          <a:endParaRPr lang="en-GB" dirty="0"/>
        </a:p>
      </dgm:t>
    </dgm:pt>
    <dgm:pt modelId="{A488E5BA-8E55-4666-92D5-CC595667F826}" type="parTrans" cxnId="{B769CA54-4CE8-42CD-8643-1C45FF465CC4}">
      <dgm:prSet/>
      <dgm:spPr/>
      <dgm:t>
        <a:bodyPr/>
        <a:lstStyle/>
        <a:p>
          <a:endParaRPr lang="en-GB"/>
        </a:p>
      </dgm:t>
    </dgm:pt>
    <dgm:pt modelId="{1474D628-5F68-45F5-8729-96431B1BFF2D}" type="sibTrans" cxnId="{B769CA54-4CE8-42CD-8643-1C45FF465CC4}">
      <dgm:prSet/>
      <dgm:spPr/>
      <dgm:t>
        <a:bodyPr/>
        <a:lstStyle/>
        <a:p>
          <a:endParaRPr lang="en-GB"/>
        </a:p>
      </dgm:t>
    </dgm:pt>
    <dgm:pt modelId="{B7AF7545-2B9E-4ADD-A275-E55771F3694F}">
      <dgm:prSet phldrT="[Text]"/>
      <dgm:spPr/>
      <dgm:t>
        <a:bodyPr/>
        <a:lstStyle/>
        <a:p>
          <a:r>
            <a:rPr lang="en-GB" dirty="0"/>
            <a:t>1994</a:t>
          </a:r>
        </a:p>
      </dgm:t>
    </dgm:pt>
    <dgm:pt modelId="{B94E027F-4ECF-4F84-85F5-A8701997ED6E}" type="parTrans" cxnId="{AC1548FB-4635-47AB-8967-8C56AC26942B}">
      <dgm:prSet/>
      <dgm:spPr/>
      <dgm:t>
        <a:bodyPr/>
        <a:lstStyle/>
        <a:p>
          <a:endParaRPr lang="en-GB"/>
        </a:p>
      </dgm:t>
    </dgm:pt>
    <dgm:pt modelId="{0258F03E-BCB6-4CD9-A578-CF013272DACB}" type="sibTrans" cxnId="{AC1548FB-4635-47AB-8967-8C56AC26942B}">
      <dgm:prSet/>
      <dgm:spPr/>
      <dgm:t>
        <a:bodyPr/>
        <a:lstStyle/>
        <a:p>
          <a:endParaRPr lang="en-GB"/>
        </a:p>
      </dgm:t>
    </dgm:pt>
    <dgm:pt modelId="{D01499E4-2A8E-46F6-B0D7-86D80774CA41}">
      <dgm:prSet phldrT="[Text]"/>
      <dgm:spPr/>
      <dgm:t>
        <a:bodyPr/>
        <a:lstStyle/>
        <a:p>
          <a:r>
            <a:rPr lang="en-GB" dirty="0"/>
            <a:t> A </a:t>
          </a:r>
          <a:r>
            <a:rPr lang="en-GB" dirty="0" err="1"/>
            <a:t>doua</a:t>
          </a:r>
          <a:r>
            <a:rPr lang="en-GB" dirty="0"/>
            <a:t> </a:t>
          </a:r>
          <a:r>
            <a:rPr lang="en-GB" dirty="0" err="1"/>
            <a:t>versiune</a:t>
          </a:r>
          <a:endParaRPr lang="en-GB" dirty="0"/>
        </a:p>
      </dgm:t>
    </dgm:pt>
    <dgm:pt modelId="{406B245E-C4FC-4AC8-BD70-E07932E290A2}" type="parTrans" cxnId="{B8FA2BDA-D412-4CF7-8530-18EC8C430B66}">
      <dgm:prSet/>
      <dgm:spPr/>
      <dgm:t>
        <a:bodyPr/>
        <a:lstStyle/>
        <a:p>
          <a:endParaRPr lang="en-GB"/>
        </a:p>
      </dgm:t>
    </dgm:pt>
    <dgm:pt modelId="{0B416AE1-F9B6-4074-A183-E1AFD1E60603}" type="sibTrans" cxnId="{B8FA2BDA-D412-4CF7-8530-18EC8C430B66}">
      <dgm:prSet/>
      <dgm:spPr/>
      <dgm:t>
        <a:bodyPr/>
        <a:lstStyle/>
        <a:p>
          <a:endParaRPr lang="en-GB"/>
        </a:p>
      </dgm:t>
    </dgm:pt>
    <dgm:pt modelId="{6F64E956-54CF-4F27-AF5B-E866E9A0DFA6}">
      <dgm:prSet phldrT="[Text]"/>
      <dgm:spPr/>
      <dgm:t>
        <a:bodyPr/>
        <a:lstStyle/>
        <a:p>
          <a:r>
            <a:rPr lang="en-GB" dirty="0" err="1"/>
            <a:t>Importanta</a:t>
          </a:r>
          <a:r>
            <a:rPr lang="en-GB" dirty="0"/>
            <a:t> </a:t>
          </a:r>
          <a:r>
            <a:rPr lang="en-GB" dirty="0" err="1"/>
            <a:t>actiunii</a:t>
          </a:r>
          <a:r>
            <a:rPr lang="en-GB" dirty="0"/>
            <a:t> preventive </a:t>
          </a:r>
        </a:p>
      </dgm:t>
    </dgm:pt>
    <dgm:pt modelId="{3170280C-BAA2-46BF-93BA-22E082B09A62}" type="parTrans" cxnId="{F0CE3BC5-0677-4923-9793-A4F100D8D9F7}">
      <dgm:prSet/>
      <dgm:spPr/>
      <dgm:t>
        <a:bodyPr/>
        <a:lstStyle/>
        <a:p>
          <a:endParaRPr lang="en-GB"/>
        </a:p>
      </dgm:t>
    </dgm:pt>
    <dgm:pt modelId="{B7B24B05-D4F2-4867-8BA0-DCF9BFA5AA27}" type="sibTrans" cxnId="{F0CE3BC5-0677-4923-9793-A4F100D8D9F7}">
      <dgm:prSet/>
      <dgm:spPr/>
      <dgm:t>
        <a:bodyPr/>
        <a:lstStyle/>
        <a:p>
          <a:endParaRPr lang="en-GB"/>
        </a:p>
      </dgm:t>
    </dgm:pt>
    <dgm:pt modelId="{D6432853-3F9F-442D-8873-7F8E210316BB}">
      <dgm:prSet phldrT="[Text]"/>
      <dgm:spPr/>
      <dgm:t>
        <a:bodyPr/>
        <a:lstStyle/>
        <a:p>
          <a:r>
            <a:rPr lang="en-GB" dirty="0"/>
            <a:t>2000</a:t>
          </a:r>
        </a:p>
      </dgm:t>
    </dgm:pt>
    <dgm:pt modelId="{4681CD01-33D4-4169-AAA0-5D15E11B059C}" type="parTrans" cxnId="{08D4BA55-E32A-42DC-BEE0-882968EDBBF1}">
      <dgm:prSet/>
      <dgm:spPr/>
      <dgm:t>
        <a:bodyPr/>
        <a:lstStyle/>
        <a:p>
          <a:endParaRPr lang="en-GB"/>
        </a:p>
      </dgm:t>
    </dgm:pt>
    <dgm:pt modelId="{959D6D45-1D6B-43A6-89DA-7730E8075B07}" type="sibTrans" cxnId="{08D4BA55-E32A-42DC-BEE0-882968EDBBF1}">
      <dgm:prSet/>
      <dgm:spPr/>
      <dgm:t>
        <a:bodyPr/>
        <a:lstStyle/>
        <a:p>
          <a:endParaRPr lang="en-GB"/>
        </a:p>
      </dgm:t>
    </dgm:pt>
    <dgm:pt modelId="{D4A771A1-58F4-462A-9ABC-D7A96A6E09CE}">
      <dgm:prSet phldrT="[Text]"/>
      <dgm:spPr/>
      <dgm:t>
        <a:bodyPr/>
        <a:lstStyle/>
        <a:p>
          <a:r>
            <a:rPr lang="en-GB" dirty="0"/>
            <a:t>A </a:t>
          </a:r>
          <a:r>
            <a:rPr lang="en-GB" dirty="0" err="1"/>
            <a:t>treia</a:t>
          </a:r>
          <a:r>
            <a:rPr lang="en-GB" dirty="0"/>
            <a:t> </a:t>
          </a:r>
          <a:r>
            <a:rPr lang="en-GB" dirty="0" err="1"/>
            <a:t>versiune</a:t>
          </a:r>
          <a:r>
            <a:rPr lang="en-GB" dirty="0"/>
            <a:t> </a:t>
          </a:r>
        </a:p>
      </dgm:t>
    </dgm:pt>
    <dgm:pt modelId="{8547F703-DBED-4246-A740-DC8612681EA9}" type="parTrans" cxnId="{3A5DD698-CAB2-4A87-BD21-7C78CF95AB6B}">
      <dgm:prSet/>
      <dgm:spPr/>
      <dgm:t>
        <a:bodyPr/>
        <a:lstStyle/>
        <a:p>
          <a:endParaRPr lang="en-GB"/>
        </a:p>
      </dgm:t>
    </dgm:pt>
    <dgm:pt modelId="{0187E7AF-F645-426E-B626-E342DE97EEFA}" type="sibTrans" cxnId="{3A5DD698-CAB2-4A87-BD21-7C78CF95AB6B}">
      <dgm:prSet/>
      <dgm:spPr/>
      <dgm:t>
        <a:bodyPr/>
        <a:lstStyle/>
        <a:p>
          <a:endParaRPr lang="en-GB"/>
        </a:p>
      </dgm:t>
    </dgm:pt>
    <dgm:pt modelId="{6566A422-4A92-4055-886E-751131C5BE2D}">
      <dgm:prSet phldrT="[Text]"/>
      <dgm:spPr/>
      <dgm:t>
        <a:bodyPr/>
        <a:lstStyle/>
        <a:p>
          <a:r>
            <a:rPr lang="en-GB" dirty="0"/>
            <a:t>Un </a:t>
          </a:r>
          <a:r>
            <a:rPr lang="en-GB" dirty="0" err="1"/>
            <a:t>singur</a:t>
          </a:r>
          <a:r>
            <a:rPr lang="en-GB" dirty="0"/>
            <a:t> standard</a:t>
          </a:r>
        </a:p>
      </dgm:t>
    </dgm:pt>
    <dgm:pt modelId="{1A91B0EA-E55D-4926-B9AE-9A6BDFFA89CF}" type="parTrans" cxnId="{ACFF8006-4F5A-46AD-AFF5-9BE44A4F9F9D}">
      <dgm:prSet/>
      <dgm:spPr/>
      <dgm:t>
        <a:bodyPr/>
        <a:lstStyle/>
        <a:p>
          <a:endParaRPr lang="en-GB"/>
        </a:p>
      </dgm:t>
    </dgm:pt>
    <dgm:pt modelId="{F4DF7480-D3CE-4AFD-8C82-C67DB15DB2AC}" type="sibTrans" cxnId="{ACFF8006-4F5A-46AD-AFF5-9BE44A4F9F9D}">
      <dgm:prSet/>
      <dgm:spPr/>
      <dgm:t>
        <a:bodyPr/>
        <a:lstStyle/>
        <a:p>
          <a:endParaRPr lang="en-GB"/>
        </a:p>
      </dgm:t>
    </dgm:pt>
    <dgm:pt modelId="{2F8C4CDC-8B2C-4422-AABE-5DAD8FB9EFEC}">
      <dgm:prSet/>
      <dgm:spPr/>
      <dgm:t>
        <a:bodyPr/>
        <a:lstStyle/>
        <a:p>
          <a:r>
            <a:rPr lang="en-GB" dirty="0"/>
            <a:t>2008</a:t>
          </a:r>
        </a:p>
      </dgm:t>
    </dgm:pt>
    <dgm:pt modelId="{3E0FB820-1ABB-4430-9172-8E924747D8F5}" type="parTrans" cxnId="{68928523-0684-4599-9DA9-C6F665471CB4}">
      <dgm:prSet/>
      <dgm:spPr/>
      <dgm:t>
        <a:bodyPr/>
        <a:lstStyle/>
        <a:p>
          <a:endParaRPr lang="en-GB"/>
        </a:p>
      </dgm:t>
    </dgm:pt>
    <dgm:pt modelId="{E79808E3-8F15-4D10-8FFC-D1570ED1E6E8}" type="sibTrans" cxnId="{68928523-0684-4599-9DA9-C6F665471CB4}">
      <dgm:prSet/>
      <dgm:spPr/>
      <dgm:t>
        <a:bodyPr/>
        <a:lstStyle/>
        <a:p>
          <a:endParaRPr lang="en-GB"/>
        </a:p>
      </dgm:t>
    </dgm:pt>
    <dgm:pt modelId="{93FAE98B-269B-4B61-9BEE-5E86E46A491B}">
      <dgm:prSet/>
      <dgm:spPr/>
      <dgm:t>
        <a:bodyPr/>
        <a:lstStyle/>
        <a:p>
          <a:r>
            <a:rPr lang="en-GB" dirty="0"/>
            <a:t>A </a:t>
          </a:r>
          <a:r>
            <a:rPr lang="en-GB" dirty="0" err="1"/>
            <a:t>patra</a:t>
          </a:r>
          <a:r>
            <a:rPr lang="en-GB" dirty="0"/>
            <a:t> </a:t>
          </a:r>
          <a:r>
            <a:rPr lang="en-GB" dirty="0" err="1"/>
            <a:t>versiune</a:t>
          </a:r>
          <a:r>
            <a:rPr lang="en-GB" dirty="0"/>
            <a:t> </a:t>
          </a:r>
        </a:p>
      </dgm:t>
    </dgm:pt>
    <dgm:pt modelId="{565F38F1-6C2D-4E36-8BB6-D2DDEF410CEC}" type="parTrans" cxnId="{FFEF7032-C7B9-466B-B50F-E49F20D150CE}">
      <dgm:prSet/>
      <dgm:spPr/>
      <dgm:t>
        <a:bodyPr/>
        <a:lstStyle/>
        <a:p>
          <a:endParaRPr lang="en-GB"/>
        </a:p>
      </dgm:t>
    </dgm:pt>
    <dgm:pt modelId="{C519E25D-FE1A-48A0-8A4F-F3281EDA4400}" type="sibTrans" cxnId="{FFEF7032-C7B9-466B-B50F-E49F20D150CE}">
      <dgm:prSet/>
      <dgm:spPr/>
      <dgm:t>
        <a:bodyPr/>
        <a:lstStyle/>
        <a:p>
          <a:endParaRPr lang="en-GB"/>
        </a:p>
      </dgm:t>
    </dgm:pt>
    <dgm:pt modelId="{210D9993-552B-4A27-BD55-5F3FB3A0A575}">
      <dgm:prSet/>
      <dgm:spPr/>
      <dgm:t>
        <a:bodyPr/>
        <a:lstStyle/>
        <a:p>
          <a:r>
            <a:rPr lang="en-GB" dirty="0" err="1"/>
            <a:t>Abordarea</a:t>
          </a:r>
          <a:r>
            <a:rPr lang="en-GB" dirty="0"/>
            <a:t> </a:t>
          </a:r>
          <a:r>
            <a:rPr lang="en-GB" dirty="0" err="1"/>
            <a:t>procesuala</a:t>
          </a:r>
          <a:r>
            <a:rPr lang="en-GB" dirty="0"/>
            <a:t> </a:t>
          </a:r>
        </a:p>
      </dgm:t>
    </dgm:pt>
    <dgm:pt modelId="{05F04468-B2BA-457C-982B-C458E1C1689A}" type="parTrans" cxnId="{15C83C96-C596-42AE-8352-E54E5DBCEE9F}">
      <dgm:prSet/>
      <dgm:spPr/>
      <dgm:t>
        <a:bodyPr/>
        <a:lstStyle/>
        <a:p>
          <a:endParaRPr lang="en-GB"/>
        </a:p>
      </dgm:t>
    </dgm:pt>
    <dgm:pt modelId="{967A2204-7413-49A0-9D77-C6C2F94FC837}" type="sibTrans" cxnId="{15C83C96-C596-42AE-8352-E54E5DBCEE9F}">
      <dgm:prSet/>
      <dgm:spPr/>
      <dgm:t>
        <a:bodyPr/>
        <a:lstStyle/>
        <a:p>
          <a:endParaRPr lang="en-GB"/>
        </a:p>
      </dgm:t>
    </dgm:pt>
    <dgm:pt modelId="{4C0B357E-02D6-436D-8C86-C227C736855B}">
      <dgm:prSet/>
      <dgm:spPr/>
      <dgm:t>
        <a:bodyPr/>
        <a:lstStyle/>
        <a:p>
          <a:r>
            <a:rPr lang="en-GB" dirty="0"/>
            <a:t>2015</a:t>
          </a:r>
        </a:p>
      </dgm:t>
    </dgm:pt>
    <dgm:pt modelId="{BC1ABAF8-710A-46DD-BF69-8D7692F359A2}" type="parTrans" cxnId="{86AB842E-80E6-461A-BD0A-91B97EB4301E}">
      <dgm:prSet/>
      <dgm:spPr/>
      <dgm:t>
        <a:bodyPr/>
        <a:lstStyle/>
        <a:p>
          <a:endParaRPr lang="en-GB"/>
        </a:p>
      </dgm:t>
    </dgm:pt>
    <dgm:pt modelId="{DC95AB30-6F3C-490F-8DA6-5DF13FA3994E}" type="sibTrans" cxnId="{86AB842E-80E6-461A-BD0A-91B97EB4301E}">
      <dgm:prSet/>
      <dgm:spPr/>
      <dgm:t>
        <a:bodyPr/>
        <a:lstStyle/>
        <a:p>
          <a:endParaRPr lang="en-GB"/>
        </a:p>
      </dgm:t>
    </dgm:pt>
    <dgm:pt modelId="{FA52AD40-D6E9-4DDF-896E-EE1545EAEF67}">
      <dgm:prSet/>
      <dgm:spPr/>
      <dgm:t>
        <a:bodyPr/>
        <a:lstStyle/>
        <a:p>
          <a:r>
            <a:rPr lang="en-GB" dirty="0" err="1"/>
            <a:t>Abordarea</a:t>
          </a:r>
          <a:r>
            <a:rPr lang="en-GB" dirty="0"/>
            <a:t> </a:t>
          </a:r>
          <a:r>
            <a:rPr lang="en-GB" dirty="0" err="1"/>
            <a:t>bazata</a:t>
          </a:r>
          <a:r>
            <a:rPr lang="en-GB" dirty="0"/>
            <a:t> pe </a:t>
          </a:r>
          <a:r>
            <a:rPr lang="en-GB" dirty="0" err="1"/>
            <a:t>risc</a:t>
          </a:r>
          <a:r>
            <a:rPr lang="en-GB" dirty="0"/>
            <a:t>  </a:t>
          </a:r>
        </a:p>
      </dgm:t>
    </dgm:pt>
    <dgm:pt modelId="{0C9D6D03-634A-4F99-B7FD-92B6132870DA}" type="parTrans" cxnId="{F3AEB217-41FE-4DA0-BECD-7E1D74149572}">
      <dgm:prSet/>
      <dgm:spPr/>
      <dgm:t>
        <a:bodyPr/>
        <a:lstStyle/>
        <a:p>
          <a:endParaRPr lang="en-GB"/>
        </a:p>
      </dgm:t>
    </dgm:pt>
    <dgm:pt modelId="{8F46CE1E-0466-4C75-BBCC-D41A00CFDA6D}" type="sibTrans" cxnId="{F3AEB217-41FE-4DA0-BECD-7E1D74149572}">
      <dgm:prSet/>
      <dgm:spPr/>
      <dgm:t>
        <a:bodyPr/>
        <a:lstStyle/>
        <a:p>
          <a:endParaRPr lang="en-GB"/>
        </a:p>
      </dgm:t>
    </dgm:pt>
    <dgm:pt modelId="{4AF931DB-AEBA-4E8A-8EB0-D9AFBBC27255}">
      <dgm:prSet/>
      <dgm:spPr/>
      <dgm:t>
        <a:bodyPr/>
        <a:lstStyle/>
        <a:p>
          <a:r>
            <a:rPr lang="en-GB" dirty="0"/>
            <a:t>Context </a:t>
          </a:r>
        </a:p>
      </dgm:t>
    </dgm:pt>
    <dgm:pt modelId="{2FE33D03-2294-4CF0-B95F-D8617BC2641A}" type="parTrans" cxnId="{894EE906-DF98-4E1A-B68E-83C32374DDA0}">
      <dgm:prSet/>
      <dgm:spPr/>
      <dgm:t>
        <a:bodyPr/>
        <a:lstStyle/>
        <a:p>
          <a:endParaRPr lang="en-GB"/>
        </a:p>
      </dgm:t>
    </dgm:pt>
    <dgm:pt modelId="{075793DB-ECBA-4915-9478-646D48F2B8C8}" type="sibTrans" cxnId="{894EE906-DF98-4E1A-B68E-83C32374DDA0}">
      <dgm:prSet/>
      <dgm:spPr/>
      <dgm:t>
        <a:bodyPr/>
        <a:lstStyle/>
        <a:p>
          <a:endParaRPr lang="en-GB"/>
        </a:p>
      </dgm:t>
    </dgm:pt>
    <dgm:pt modelId="{57AB4DF0-895E-49B2-9671-CB2476DDD6DF}">
      <dgm:prSet phldrT="[Text]"/>
      <dgm:spPr/>
      <dgm:t>
        <a:bodyPr/>
        <a:lstStyle/>
        <a:p>
          <a:r>
            <a:rPr lang="en-GB" dirty="0" err="1"/>
            <a:t>Satisfactia</a:t>
          </a:r>
          <a:r>
            <a:rPr lang="en-GB" dirty="0"/>
            <a:t> </a:t>
          </a:r>
          <a:r>
            <a:rPr lang="en-GB" dirty="0" err="1"/>
            <a:t>clientilor</a:t>
          </a:r>
          <a:endParaRPr lang="en-GB" dirty="0"/>
        </a:p>
      </dgm:t>
    </dgm:pt>
    <dgm:pt modelId="{36CCA292-AD24-45F3-B590-3AB61D71DA0D}" type="parTrans" cxnId="{0969A34B-B111-4EA6-B552-79321A986DDD}">
      <dgm:prSet/>
      <dgm:spPr/>
      <dgm:t>
        <a:bodyPr/>
        <a:lstStyle/>
        <a:p>
          <a:endParaRPr lang="en-GB"/>
        </a:p>
      </dgm:t>
    </dgm:pt>
    <dgm:pt modelId="{7308770C-1D8E-4B96-8017-2E0B5D24853B}" type="sibTrans" cxnId="{0969A34B-B111-4EA6-B552-79321A986DDD}">
      <dgm:prSet/>
      <dgm:spPr/>
      <dgm:t>
        <a:bodyPr/>
        <a:lstStyle/>
        <a:p>
          <a:endParaRPr lang="en-GB"/>
        </a:p>
      </dgm:t>
    </dgm:pt>
    <dgm:pt modelId="{182F7EC5-E6E3-43DE-A36F-840D53BF6745}">
      <dgm:prSet/>
      <dgm:spPr/>
      <dgm:t>
        <a:bodyPr/>
        <a:lstStyle/>
        <a:p>
          <a:r>
            <a:rPr lang="en-GB" dirty="0"/>
            <a:t>Management </a:t>
          </a:r>
        </a:p>
      </dgm:t>
    </dgm:pt>
    <dgm:pt modelId="{8C9A806E-4A6E-4A06-97B0-75B0E41B2044}" type="parTrans" cxnId="{D1F05A86-86D5-40D9-8016-49971DDA463D}">
      <dgm:prSet/>
      <dgm:spPr/>
      <dgm:t>
        <a:bodyPr/>
        <a:lstStyle/>
        <a:p>
          <a:endParaRPr lang="en-GB"/>
        </a:p>
      </dgm:t>
    </dgm:pt>
    <dgm:pt modelId="{FD12694B-E434-435E-B45E-53D6E209643E}" type="sibTrans" cxnId="{D1F05A86-86D5-40D9-8016-49971DDA463D}">
      <dgm:prSet/>
      <dgm:spPr/>
      <dgm:t>
        <a:bodyPr/>
        <a:lstStyle/>
        <a:p>
          <a:endParaRPr lang="en-GB"/>
        </a:p>
      </dgm:t>
    </dgm:pt>
    <dgm:pt modelId="{E33030B6-0F39-48A5-A9A2-05EBBF2A1709}">
      <dgm:prSet/>
      <dgm:spPr/>
      <dgm:t>
        <a:bodyPr/>
        <a:lstStyle/>
        <a:p>
          <a:r>
            <a:rPr lang="en-GB" dirty="0" err="1"/>
            <a:t>Parti</a:t>
          </a:r>
          <a:r>
            <a:rPr lang="en-GB" dirty="0"/>
            <a:t> </a:t>
          </a:r>
          <a:r>
            <a:rPr lang="en-GB" dirty="0" err="1"/>
            <a:t>interesate</a:t>
          </a:r>
          <a:endParaRPr lang="en-GB" dirty="0"/>
        </a:p>
      </dgm:t>
    </dgm:pt>
    <dgm:pt modelId="{CD057807-1B4B-4B27-90F9-B8A1F13011F6}" type="parTrans" cxnId="{1F012EBE-3E8E-481A-A34A-6727FD51A7E4}">
      <dgm:prSet/>
      <dgm:spPr/>
      <dgm:t>
        <a:bodyPr/>
        <a:lstStyle/>
        <a:p>
          <a:endParaRPr lang="en-GB"/>
        </a:p>
      </dgm:t>
    </dgm:pt>
    <dgm:pt modelId="{F633531C-B513-4F33-B9B6-D18F9CD5A0F2}" type="sibTrans" cxnId="{1F012EBE-3E8E-481A-A34A-6727FD51A7E4}">
      <dgm:prSet/>
      <dgm:spPr/>
      <dgm:t>
        <a:bodyPr/>
        <a:lstStyle/>
        <a:p>
          <a:endParaRPr lang="en-GB"/>
        </a:p>
      </dgm:t>
    </dgm:pt>
    <dgm:pt modelId="{6C8AD98E-840E-4A27-882F-33E8B1778214}" type="pres">
      <dgm:prSet presAssocID="{78D64D40-65CA-4B6F-8562-998C8D160380}" presName="Name0" presStyleCnt="0">
        <dgm:presLayoutVars>
          <dgm:dir/>
          <dgm:resizeHandles val="exact"/>
        </dgm:presLayoutVars>
      </dgm:prSet>
      <dgm:spPr/>
    </dgm:pt>
    <dgm:pt modelId="{EB7B4460-4827-49D3-A2CE-BB2DA170FFAF}" type="pres">
      <dgm:prSet presAssocID="{A284A2C4-51F8-4270-B863-3BC3E61B010A}" presName="node" presStyleLbl="node1" presStyleIdx="0" presStyleCnt="5" custLinFactNeighborX="-31027" custLinFactNeighborY="1384">
        <dgm:presLayoutVars>
          <dgm:bulletEnabled val="1"/>
        </dgm:presLayoutVars>
      </dgm:prSet>
      <dgm:spPr/>
    </dgm:pt>
    <dgm:pt modelId="{A7D983F5-2C10-4B2A-99E5-591CEDB723CB}" type="pres">
      <dgm:prSet presAssocID="{EA0D2C02-674B-4638-94EF-16FCC592ED73}" presName="sibTrans" presStyleCnt="0"/>
      <dgm:spPr/>
    </dgm:pt>
    <dgm:pt modelId="{9875DF65-10FA-4BCC-8A69-30DF3863C2C3}" type="pres">
      <dgm:prSet presAssocID="{B7AF7545-2B9E-4ADD-A275-E55771F3694F}" presName="node" presStyleLbl="node1" presStyleIdx="1" presStyleCnt="5">
        <dgm:presLayoutVars>
          <dgm:bulletEnabled val="1"/>
        </dgm:presLayoutVars>
      </dgm:prSet>
      <dgm:spPr/>
    </dgm:pt>
    <dgm:pt modelId="{CCC65B65-9C66-410B-A2B6-CFFBF30E2A88}" type="pres">
      <dgm:prSet presAssocID="{0258F03E-BCB6-4CD9-A578-CF013272DACB}" presName="sibTrans" presStyleCnt="0"/>
      <dgm:spPr/>
    </dgm:pt>
    <dgm:pt modelId="{45C3B650-8B37-42EB-9ECF-B1F095B3D5C0}" type="pres">
      <dgm:prSet presAssocID="{D6432853-3F9F-442D-8873-7F8E210316BB}" presName="node" presStyleLbl="node1" presStyleIdx="2" presStyleCnt="5" custLinFactNeighborX="1">
        <dgm:presLayoutVars>
          <dgm:bulletEnabled val="1"/>
        </dgm:presLayoutVars>
      </dgm:prSet>
      <dgm:spPr/>
    </dgm:pt>
    <dgm:pt modelId="{1179EB07-4C09-4DFB-84D9-C60984B25BA9}" type="pres">
      <dgm:prSet presAssocID="{959D6D45-1D6B-43A6-89DA-7730E8075B07}" presName="sibTrans" presStyleCnt="0"/>
      <dgm:spPr/>
    </dgm:pt>
    <dgm:pt modelId="{DE95D5DF-9B79-4B86-AC87-5A22F44DD62E}" type="pres">
      <dgm:prSet presAssocID="{2F8C4CDC-8B2C-4422-AABE-5DAD8FB9EFEC}" presName="node" presStyleLbl="node1" presStyleIdx="3" presStyleCnt="5">
        <dgm:presLayoutVars>
          <dgm:bulletEnabled val="1"/>
        </dgm:presLayoutVars>
      </dgm:prSet>
      <dgm:spPr/>
    </dgm:pt>
    <dgm:pt modelId="{B00D40DF-A726-4E63-B4D4-D60664BBBAE5}" type="pres">
      <dgm:prSet presAssocID="{E79808E3-8F15-4D10-8FFC-D1570ED1E6E8}" presName="sibTrans" presStyleCnt="0"/>
      <dgm:spPr/>
    </dgm:pt>
    <dgm:pt modelId="{3F99A77C-72F2-49CE-AC75-B95996C44ADB}" type="pres">
      <dgm:prSet presAssocID="{4C0B357E-02D6-436D-8C86-C227C736855B}" presName="node" presStyleLbl="node1" presStyleIdx="4" presStyleCnt="5">
        <dgm:presLayoutVars>
          <dgm:bulletEnabled val="1"/>
        </dgm:presLayoutVars>
      </dgm:prSet>
      <dgm:spPr/>
    </dgm:pt>
  </dgm:ptLst>
  <dgm:cxnLst>
    <dgm:cxn modelId="{ACFF8006-4F5A-46AD-AFF5-9BE44A4F9F9D}" srcId="{D6432853-3F9F-442D-8873-7F8E210316BB}" destId="{6566A422-4A92-4055-886E-751131C5BE2D}" srcOrd="1" destOrd="0" parTransId="{1A91B0EA-E55D-4926-B9AE-9A6BDFFA89CF}" sibTransId="{F4DF7480-D3CE-4AFD-8C82-C67DB15DB2AC}"/>
    <dgm:cxn modelId="{894EE906-DF98-4E1A-B68E-83C32374DDA0}" srcId="{4C0B357E-02D6-436D-8C86-C227C736855B}" destId="{4AF931DB-AEBA-4E8A-8EB0-D9AFBBC27255}" srcOrd="1" destOrd="0" parTransId="{2FE33D03-2294-4CF0-B95F-D8617BC2641A}" sibTransId="{075793DB-ECBA-4915-9478-646D48F2B8C8}"/>
    <dgm:cxn modelId="{D2460115-8DA0-41C3-8B42-97A406A827A4}" type="presOf" srcId="{210D9993-552B-4A27-BD55-5F3FB3A0A575}" destId="{DE95D5DF-9B79-4B86-AC87-5A22F44DD62E}" srcOrd="0" destOrd="2" presId="urn:microsoft.com/office/officeart/2005/8/layout/hList6"/>
    <dgm:cxn modelId="{F3AEB217-41FE-4DA0-BECD-7E1D74149572}" srcId="{4C0B357E-02D6-436D-8C86-C227C736855B}" destId="{FA52AD40-D6E9-4DDF-896E-EE1545EAEF67}" srcOrd="0" destOrd="0" parTransId="{0C9D6D03-634A-4F99-B7FD-92B6132870DA}" sibTransId="{8F46CE1E-0466-4C75-BBCC-D41A00CFDA6D}"/>
    <dgm:cxn modelId="{5DB3471B-3156-4ECD-B4DD-41405CCE3EE2}" type="presOf" srcId="{D4A771A1-58F4-462A-9ABC-D7A96A6E09CE}" destId="{45C3B650-8B37-42EB-9ECF-B1F095B3D5C0}" srcOrd="0" destOrd="1" presId="urn:microsoft.com/office/officeart/2005/8/layout/hList6"/>
    <dgm:cxn modelId="{68928523-0684-4599-9DA9-C6F665471CB4}" srcId="{78D64D40-65CA-4B6F-8562-998C8D160380}" destId="{2F8C4CDC-8B2C-4422-AABE-5DAD8FB9EFEC}" srcOrd="3" destOrd="0" parTransId="{3E0FB820-1ABB-4430-9172-8E924747D8F5}" sibTransId="{E79808E3-8F15-4D10-8FFC-D1570ED1E6E8}"/>
    <dgm:cxn modelId="{FDE09E2B-A7D2-4EFB-9810-4D878D6B2385}" srcId="{78D64D40-65CA-4B6F-8562-998C8D160380}" destId="{A284A2C4-51F8-4270-B863-3BC3E61B010A}" srcOrd="0" destOrd="0" parTransId="{8902F784-4816-4B26-8A67-EF38A7AD881C}" sibTransId="{EA0D2C02-674B-4638-94EF-16FCC592ED73}"/>
    <dgm:cxn modelId="{86AB842E-80E6-461A-BD0A-91B97EB4301E}" srcId="{78D64D40-65CA-4B6F-8562-998C8D160380}" destId="{4C0B357E-02D6-436D-8C86-C227C736855B}" srcOrd="4" destOrd="0" parTransId="{BC1ABAF8-710A-46DD-BF69-8D7692F359A2}" sibTransId="{DC95AB30-6F3C-490F-8DA6-5DF13FA3994E}"/>
    <dgm:cxn modelId="{FFEF7032-C7B9-466B-B50F-E49F20D150CE}" srcId="{2F8C4CDC-8B2C-4422-AABE-5DAD8FB9EFEC}" destId="{93FAE98B-269B-4B61-9BEE-5E86E46A491B}" srcOrd="0" destOrd="0" parTransId="{565F38F1-6C2D-4E36-8BB6-D2DDEF410CEC}" sibTransId="{C519E25D-FE1A-48A0-8A4F-F3281EDA4400}"/>
    <dgm:cxn modelId="{8925E95C-C558-4013-A5D8-4EFC035BEB3B}" type="presOf" srcId="{2F8C4CDC-8B2C-4422-AABE-5DAD8FB9EFEC}" destId="{DE95D5DF-9B79-4B86-AC87-5A22F44DD62E}" srcOrd="0" destOrd="0" presId="urn:microsoft.com/office/officeart/2005/8/layout/hList6"/>
    <dgm:cxn modelId="{91D31F60-82E2-40CD-A3EB-F439107FE6AC}" type="presOf" srcId="{B7AF7545-2B9E-4ADD-A275-E55771F3694F}" destId="{9875DF65-10FA-4BCC-8A69-30DF3863C2C3}" srcOrd="0" destOrd="0" presId="urn:microsoft.com/office/officeart/2005/8/layout/hList6"/>
    <dgm:cxn modelId="{2E1CFB62-A4E1-4C63-A3EB-A8E452D6D43C}" type="presOf" srcId="{C39A39CC-6118-444D-BF26-89C70EA80FD7}" destId="{EB7B4460-4827-49D3-A2CE-BB2DA170FFAF}" srcOrd="0" destOrd="1" presId="urn:microsoft.com/office/officeart/2005/8/layout/hList6"/>
    <dgm:cxn modelId="{16B2E563-93E5-47E5-9E81-3FF833D355B4}" type="presOf" srcId="{D6432853-3F9F-442D-8873-7F8E210316BB}" destId="{45C3B650-8B37-42EB-9ECF-B1F095B3D5C0}" srcOrd="0" destOrd="0" presId="urn:microsoft.com/office/officeart/2005/8/layout/hList6"/>
    <dgm:cxn modelId="{4ECF3447-FA82-4A40-9ED3-7B55641B15AF}" type="presOf" srcId="{6566A422-4A92-4055-886E-751131C5BE2D}" destId="{45C3B650-8B37-42EB-9ECF-B1F095B3D5C0}" srcOrd="0" destOrd="2" presId="urn:microsoft.com/office/officeart/2005/8/layout/hList6"/>
    <dgm:cxn modelId="{0969A34B-B111-4EA6-B552-79321A986DDD}" srcId="{D6432853-3F9F-442D-8873-7F8E210316BB}" destId="{57AB4DF0-895E-49B2-9671-CB2476DDD6DF}" srcOrd="2" destOrd="0" parTransId="{36CCA292-AD24-45F3-B590-3AB61D71DA0D}" sibTransId="{7308770C-1D8E-4B96-8017-2E0B5D24853B}"/>
    <dgm:cxn modelId="{20609050-3694-4330-B70A-B95C97780405}" type="presOf" srcId="{A284A2C4-51F8-4270-B863-3BC3E61B010A}" destId="{EB7B4460-4827-49D3-A2CE-BB2DA170FFAF}" srcOrd="0" destOrd="0" presId="urn:microsoft.com/office/officeart/2005/8/layout/hList6"/>
    <dgm:cxn modelId="{395FA951-312B-433E-8729-7DCD24BFF707}" type="presOf" srcId="{7B0DB1D0-B6EC-49E1-95F4-F85BD7860857}" destId="{EB7B4460-4827-49D3-A2CE-BB2DA170FFAF}" srcOrd="0" destOrd="2" presId="urn:microsoft.com/office/officeart/2005/8/layout/hList6"/>
    <dgm:cxn modelId="{B769CA54-4CE8-42CD-8643-1C45FF465CC4}" srcId="{A284A2C4-51F8-4270-B863-3BC3E61B010A}" destId="{7B0DB1D0-B6EC-49E1-95F4-F85BD7860857}" srcOrd="1" destOrd="0" parTransId="{A488E5BA-8E55-4666-92D5-CC595667F826}" sibTransId="{1474D628-5F68-45F5-8729-96431B1BFF2D}"/>
    <dgm:cxn modelId="{5FFED274-CDB4-4637-B1E6-0A150D0D01CA}" type="presOf" srcId="{4C0B357E-02D6-436D-8C86-C227C736855B}" destId="{3F99A77C-72F2-49CE-AC75-B95996C44ADB}" srcOrd="0" destOrd="0" presId="urn:microsoft.com/office/officeart/2005/8/layout/hList6"/>
    <dgm:cxn modelId="{08D4BA55-E32A-42DC-BEE0-882968EDBBF1}" srcId="{78D64D40-65CA-4B6F-8562-998C8D160380}" destId="{D6432853-3F9F-442D-8873-7F8E210316BB}" srcOrd="2" destOrd="0" parTransId="{4681CD01-33D4-4169-AAA0-5D15E11B059C}" sibTransId="{959D6D45-1D6B-43A6-89DA-7730E8075B07}"/>
    <dgm:cxn modelId="{D1F05A86-86D5-40D9-8016-49971DDA463D}" srcId="{2F8C4CDC-8B2C-4422-AABE-5DAD8FB9EFEC}" destId="{182F7EC5-E6E3-43DE-A36F-840D53BF6745}" srcOrd="2" destOrd="0" parTransId="{8C9A806E-4A6E-4A06-97B0-75B0E41B2044}" sibTransId="{FD12694B-E434-435E-B45E-53D6E209643E}"/>
    <dgm:cxn modelId="{4F0E6387-FBC3-4280-9C8A-4AB7E4771403}" type="presOf" srcId="{D01499E4-2A8E-46F6-B0D7-86D80774CA41}" destId="{9875DF65-10FA-4BCC-8A69-30DF3863C2C3}" srcOrd="0" destOrd="1" presId="urn:microsoft.com/office/officeart/2005/8/layout/hList6"/>
    <dgm:cxn modelId="{15C83C96-C596-42AE-8352-E54E5DBCEE9F}" srcId="{2F8C4CDC-8B2C-4422-AABE-5DAD8FB9EFEC}" destId="{210D9993-552B-4A27-BD55-5F3FB3A0A575}" srcOrd="1" destOrd="0" parTransId="{05F04468-B2BA-457C-982B-C458E1C1689A}" sibTransId="{967A2204-7413-49A0-9D77-C6C2F94FC837}"/>
    <dgm:cxn modelId="{3A5DD698-CAB2-4A87-BD21-7C78CF95AB6B}" srcId="{D6432853-3F9F-442D-8873-7F8E210316BB}" destId="{D4A771A1-58F4-462A-9ABC-D7A96A6E09CE}" srcOrd="0" destOrd="0" parTransId="{8547F703-DBED-4246-A740-DC8612681EA9}" sibTransId="{0187E7AF-F645-426E-B626-E342DE97EEFA}"/>
    <dgm:cxn modelId="{2303AD9C-0CFB-4522-90D3-DC068A2238E3}" type="presOf" srcId="{E33030B6-0F39-48A5-A9A2-05EBBF2A1709}" destId="{3F99A77C-72F2-49CE-AC75-B95996C44ADB}" srcOrd="0" destOrd="3" presId="urn:microsoft.com/office/officeart/2005/8/layout/hList6"/>
    <dgm:cxn modelId="{D3CA659F-32C7-45E0-B572-378A445407C5}" type="presOf" srcId="{57AB4DF0-895E-49B2-9671-CB2476DDD6DF}" destId="{45C3B650-8B37-42EB-9ECF-B1F095B3D5C0}" srcOrd="0" destOrd="3" presId="urn:microsoft.com/office/officeart/2005/8/layout/hList6"/>
    <dgm:cxn modelId="{993774B4-4428-4B2E-95A1-E385555E5B07}" type="presOf" srcId="{182F7EC5-E6E3-43DE-A36F-840D53BF6745}" destId="{DE95D5DF-9B79-4B86-AC87-5A22F44DD62E}" srcOrd="0" destOrd="3" presId="urn:microsoft.com/office/officeart/2005/8/layout/hList6"/>
    <dgm:cxn modelId="{5681F9BA-E254-4155-B926-74B1BAB3750F}" type="presOf" srcId="{6F64E956-54CF-4F27-AF5B-E866E9A0DFA6}" destId="{9875DF65-10FA-4BCC-8A69-30DF3863C2C3}" srcOrd="0" destOrd="2" presId="urn:microsoft.com/office/officeart/2005/8/layout/hList6"/>
    <dgm:cxn modelId="{1F012EBE-3E8E-481A-A34A-6727FD51A7E4}" srcId="{4C0B357E-02D6-436D-8C86-C227C736855B}" destId="{E33030B6-0F39-48A5-A9A2-05EBBF2A1709}" srcOrd="2" destOrd="0" parTransId="{CD057807-1B4B-4B27-90F9-B8A1F13011F6}" sibTransId="{F633531C-B513-4F33-B9B6-D18F9CD5A0F2}"/>
    <dgm:cxn modelId="{959104C0-0D08-4B01-A5EB-8EFC24AAE76C}" type="presOf" srcId="{78D64D40-65CA-4B6F-8562-998C8D160380}" destId="{6C8AD98E-840E-4A27-882F-33E8B1778214}" srcOrd="0" destOrd="0" presId="urn:microsoft.com/office/officeart/2005/8/layout/hList6"/>
    <dgm:cxn modelId="{F0CE3BC5-0677-4923-9793-A4F100D8D9F7}" srcId="{B7AF7545-2B9E-4ADD-A275-E55771F3694F}" destId="{6F64E956-54CF-4F27-AF5B-E866E9A0DFA6}" srcOrd="1" destOrd="0" parTransId="{3170280C-BAA2-46BF-93BA-22E082B09A62}" sibTransId="{B7B24B05-D4F2-4867-8BA0-DCF9BFA5AA27}"/>
    <dgm:cxn modelId="{B8FA2BDA-D412-4CF7-8530-18EC8C430B66}" srcId="{B7AF7545-2B9E-4ADD-A275-E55771F3694F}" destId="{D01499E4-2A8E-46F6-B0D7-86D80774CA41}" srcOrd="0" destOrd="0" parTransId="{406B245E-C4FC-4AC8-BD70-E07932E290A2}" sibTransId="{0B416AE1-F9B6-4074-A183-E1AFD1E60603}"/>
    <dgm:cxn modelId="{3357E8DE-25AD-4ABA-B970-771EAAEABD76}" srcId="{A284A2C4-51F8-4270-B863-3BC3E61B010A}" destId="{C39A39CC-6118-444D-BF26-89C70EA80FD7}" srcOrd="0" destOrd="0" parTransId="{3FB621BD-0A54-470B-95E4-C32AD4AECD97}" sibTransId="{62CC12A6-66A6-4B40-ABBF-6A64321DA5AB}"/>
    <dgm:cxn modelId="{FBD7F5DE-3139-4373-A52B-9EAE7D0F51FF}" type="presOf" srcId="{4AF931DB-AEBA-4E8A-8EB0-D9AFBBC27255}" destId="{3F99A77C-72F2-49CE-AC75-B95996C44ADB}" srcOrd="0" destOrd="2" presId="urn:microsoft.com/office/officeart/2005/8/layout/hList6"/>
    <dgm:cxn modelId="{618337EE-4A4F-4651-B80A-A96B8A5EA4FC}" type="presOf" srcId="{FA52AD40-D6E9-4DDF-896E-EE1545EAEF67}" destId="{3F99A77C-72F2-49CE-AC75-B95996C44ADB}" srcOrd="0" destOrd="1" presId="urn:microsoft.com/office/officeart/2005/8/layout/hList6"/>
    <dgm:cxn modelId="{AC1548FB-4635-47AB-8967-8C56AC26942B}" srcId="{78D64D40-65CA-4B6F-8562-998C8D160380}" destId="{B7AF7545-2B9E-4ADD-A275-E55771F3694F}" srcOrd="1" destOrd="0" parTransId="{B94E027F-4ECF-4F84-85F5-A8701997ED6E}" sibTransId="{0258F03E-BCB6-4CD9-A578-CF013272DACB}"/>
    <dgm:cxn modelId="{D06109FE-E388-47E9-B544-249F6AB9B740}" type="presOf" srcId="{93FAE98B-269B-4B61-9BEE-5E86E46A491B}" destId="{DE95D5DF-9B79-4B86-AC87-5A22F44DD62E}" srcOrd="0" destOrd="1" presId="urn:microsoft.com/office/officeart/2005/8/layout/hList6"/>
    <dgm:cxn modelId="{161402FC-31A3-4BC1-9742-3FFBE1A2B863}" type="presParOf" srcId="{6C8AD98E-840E-4A27-882F-33E8B1778214}" destId="{EB7B4460-4827-49D3-A2CE-BB2DA170FFAF}" srcOrd="0" destOrd="0" presId="urn:microsoft.com/office/officeart/2005/8/layout/hList6"/>
    <dgm:cxn modelId="{C4D12CB3-0C40-4AE5-8170-AD85002CF002}" type="presParOf" srcId="{6C8AD98E-840E-4A27-882F-33E8B1778214}" destId="{A7D983F5-2C10-4B2A-99E5-591CEDB723CB}" srcOrd="1" destOrd="0" presId="urn:microsoft.com/office/officeart/2005/8/layout/hList6"/>
    <dgm:cxn modelId="{86DB131A-63B1-485D-AE54-092CFC61A3A6}" type="presParOf" srcId="{6C8AD98E-840E-4A27-882F-33E8B1778214}" destId="{9875DF65-10FA-4BCC-8A69-30DF3863C2C3}" srcOrd="2" destOrd="0" presId="urn:microsoft.com/office/officeart/2005/8/layout/hList6"/>
    <dgm:cxn modelId="{2C639851-8406-43E1-80F6-E509B9D4488D}" type="presParOf" srcId="{6C8AD98E-840E-4A27-882F-33E8B1778214}" destId="{CCC65B65-9C66-410B-A2B6-CFFBF30E2A88}" srcOrd="3" destOrd="0" presId="urn:microsoft.com/office/officeart/2005/8/layout/hList6"/>
    <dgm:cxn modelId="{6D2EDE6A-D0A5-4288-ADDF-9FB7588AE63C}" type="presParOf" srcId="{6C8AD98E-840E-4A27-882F-33E8B1778214}" destId="{45C3B650-8B37-42EB-9ECF-B1F095B3D5C0}" srcOrd="4" destOrd="0" presId="urn:microsoft.com/office/officeart/2005/8/layout/hList6"/>
    <dgm:cxn modelId="{681F8061-581E-4F20-956B-D053BBA51B14}" type="presParOf" srcId="{6C8AD98E-840E-4A27-882F-33E8B1778214}" destId="{1179EB07-4C09-4DFB-84D9-C60984B25BA9}" srcOrd="5" destOrd="0" presId="urn:microsoft.com/office/officeart/2005/8/layout/hList6"/>
    <dgm:cxn modelId="{9584772F-8937-44A0-A4E3-1F7D4FF4E169}" type="presParOf" srcId="{6C8AD98E-840E-4A27-882F-33E8B1778214}" destId="{DE95D5DF-9B79-4B86-AC87-5A22F44DD62E}" srcOrd="6" destOrd="0" presId="urn:microsoft.com/office/officeart/2005/8/layout/hList6"/>
    <dgm:cxn modelId="{6ACA9ACD-F9E9-4B24-A76D-0D55C3854D18}" type="presParOf" srcId="{6C8AD98E-840E-4A27-882F-33E8B1778214}" destId="{B00D40DF-A726-4E63-B4D4-D60664BBBAE5}" srcOrd="7" destOrd="0" presId="urn:microsoft.com/office/officeart/2005/8/layout/hList6"/>
    <dgm:cxn modelId="{A01AAF26-9D45-4F61-9397-A82867D0494C}" type="presParOf" srcId="{6C8AD98E-840E-4A27-882F-33E8B1778214}" destId="{3F99A77C-72F2-49CE-AC75-B95996C44ADB}"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BFC6A-B4B2-454B-BE2A-33D485E219C6}" type="doc">
      <dgm:prSet loTypeId="urn:microsoft.com/office/officeart/2005/8/layout/pyramid1" loCatId="pyramid" qsTypeId="urn:microsoft.com/office/officeart/2005/8/quickstyle/simple1" qsCatId="simple" csTypeId="urn:microsoft.com/office/officeart/2005/8/colors/accent4_3" csCatId="accent4" phldr="1"/>
      <dgm:spPr/>
    </dgm:pt>
    <dgm:pt modelId="{3DF658E8-2760-4443-B8EF-E12661E6854C}">
      <dgm:prSet phldrT="[Text]"/>
      <dgm:spPr/>
      <dgm:t>
        <a:bodyPr/>
        <a:lstStyle/>
        <a:p>
          <a:r>
            <a:rPr lang="en-GB" dirty="0" err="1"/>
            <a:t>Politica</a:t>
          </a:r>
          <a:r>
            <a:rPr lang="en-GB" dirty="0"/>
            <a:t> </a:t>
          </a:r>
          <a:r>
            <a:rPr lang="en-GB" dirty="0" err="1"/>
            <a:t>si</a:t>
          </a:r>
          <a:r>
            <a:rPr lang="en-GB" dirty="0"/>
            <a:t> </a:t>
          </a:r>
          <a:r>
            <a:rPr lang="en-GB" dirty="0" err="1"/>
            <a:t>obiectivele</a:t>
          </a:r>
          <a:r>
            <a:rPr lang="en-GB" dirty="0"/>
            <a:t> </a:t>
          </a:r>
          <a:r>
            <a:rPr lang="en-GB" dirty="0" err="1"/>
            <a:t>calitatii</a:t>
          </a:r>
          <a:r>
            <a:rPr lang="en-GB" dirty="0"/>
            <a:t> </a:t>
          </a:r>
        </a:p>
      </dgm:t>
    </dgm:pt>
    <dgm:pt modelId="{6EC7475D-F865-4A1D-87AA-9AF555370C80}" type="parTrans" cxnId="{DAB124BA-11A6-44D8-BB60-22EFB4ECD59F}">
      <dgm:prSet/>
      <dgm:spPr/>
      <dgm:t>
        <a:bodyPr/>
        <a:lstStyle/>
        <a:p>
          <a:endParaRPr lang="en-GB"/>
        </a:p>
      </dgm:t>
    </dgm:pt>
    <dgm:pt modelId="{1851DE04-A26D-498E-B9FD-F2AD2E4D62D2}" type="sibTrans" cxnId="{DAB124BA-11A6-44D8-BB60-22EFB4ECD59F}">
      <dgm:prSet/>
      <dgm:spPr/>
      <dgm:t>
        <a:bodyPr/>
        <a:lstStyle/>
        <a:p>
          <a:endParaRPr lang="en-GB"/>
        </a:p>
      </dgm:t>
    </dgm:pt>
    <dgm:pt modelId="{4F1170FA-F914-426D-BC3E-C9CD85A212BA}">
      <dgm:prSet phldrT="[Text]"/>
      <dgm:spPr/>
      <dgm:t>
        <a:bodyPr/>
        <a:lstStyle/>
        <a:p>
          <a:r>
            <a:rPr lang="en-GB" dirty="0" err="1"/>
            <a:t>Manualul</a:t>
          </a:r>
          <a:r>
            <a:rPr lang="en-GB" dirty="0"/>
            <a:t> </a:t>
          </a:r>
          <a:r>
            <a:rPr lang="en-GB" dirty="0" err="1"/>
            <a:t>Calitatii</a:t>
          </a:r>
          <a:r>
            <a:rPr lang="en-GB" dirty="0"/>
            <a:t> (optional)</a:t>
          </a:r>
        </a:p>
      </dgm:t>
    </dgm:pt>
    <dgm:pt modelId="{6BBDBD8E-D155-43E5-B2F6-F7126675B9F3}" type="parTrans" cxnId="{C07599C3-51D5-436C-A838-FA865786E213}">
      <dgm:prSet/>
      <dgm:spPr/>
      <dgm:t>
        <a:bodyPr/>
        <a:lstStyle/>
        <a:p>
          <a:endParaRPr lang="en-GB"/>
        </a:p>
      </dgm:t>
    </dgm:pt>
    <dgm:pt modelId="{51A48045-80F7-48AA-93F6-23EEF11A5AC9}" type="sibTrans" cxnId="{C07599C3-51D5-436C-A838-FA865786E213}">
      <dgm:prSet/>
      <dgm:spPr/>
      <dgm:t>
        <a:bodyPr/>
        <a:lstStyle/>
        <a:p>
          <a:endParaRPr lang="en-GB"/>
        </a:p>
      </dgm:t>
    </dgm:pt>
    <dgm:pt modelId="{ADB6D59C-DFD8-4888-8067-FDE2D98328AA}">
      <dgm:prSet phldrT="[Text]"/>
      <dgm:spPr/>
      <dgm:t>
        <a:bodyPr/>
        <a:lstStyle/>
        <a:p>
          <a:r>
            <a:rPr lang="en-GB" dirty="0" err="1"/>
            <a:t>Procedurile</a:t>
          </a:r>
          <a:r>
            <a:rPr lang="en-GB" dirty="0"/>
            <a:t> de </a:t>
          </a:r>
          <a:r>
            <a:rPr lang="en-GB" dirty="0" err="1"/>
            <a:t>sistem</a:t>
          </a:r>
          <a:r>
            <a:rPr lang="en-GB" dirty="0"/>
            <a:t> </a:t>
          </a:r>
        </a:p>
      </dgm:t>
    </dgm:pt>
    <dgm:pt modelId="{728C454B-8E84-428C-BBF5-0696879DD107}" type="parTrans" cxnId="{CFFF3F0E-156D-4D70-81B2-5783DF478915}">
      <dgm:prSet/>
      <dgm:spPr/>
      <dgm:t>
        <a:bodyPr/>
        <a:lstStyle/>
        <a:p>
          <a:endParaRPr lang="en-GB"/>
        </a:p>
      </dgm:t>
    </dgm:pt>
    <dgm:pt modelId="{DCAE36DD-8289-4780-B0EC-5A2263C2AA84}" type="sibTrans" cxnId="{CFFF3F0E-156D-4D70-81B2-5783DF478915}">
      <dgm:prSet/>
      <dgm:spPr/>
      <dgm:t>
        <a:bodyPr/>
        <a:lstStyle/>
        <a:p>
          <a:endParaRPr lang="en-GB"/>
        </a:p>
      </dgm:t>
    </dgm:pt>
    <dgm:pt modelId="{AFF9C441-0476-440E-9150-837C33BC5F04}">
      <dgm:prSet/>
      <dgm:spPr/>
      <dgm:t>
        <a:bodyPr/>
        <a:lstStyle/>
        <a:p>
          <a:r>
            <a:rPr lang="en-GB" dirty="0" err="1"/>
            <a:t>Proceduri</a:t>
          </a:r>
          <a:r>
            <a:rPr lang="en-GB" dirty="0"/>
            <a:t> </a:t>
          </a:r>
          <a:r>
            <a:rPr lang="en-GB" dirty="0" err="1"/>
            <a:t>operationale</a:t>
          </a:r>
          <a:r>
            <a:rPr lang="en-GB" dirty="0"/>
            <a:t>, </a:t>
          </a:r>
          <a:r>
            <a:rPr lang="en-GB" dirty="0" err="1"/>
            <a:t>instructiuni</a:t>
          </a:r>
          <a:r>
            <a:rPr lang="en-GB" dirty="0"/>
            <a:t>, </a:t>
          </a:r>
          <a:r>
            <a:rPr lang="en-GB" dirty="0" err="1"/>
            <a:t>formulare</a:t>
          </a:r>
          <a:r>
            <a:rPr lang="en-GB" dirty="0"/>
            <a:t> etc</a:t>
          </a:r>
        </a:p>
      </dgm:t>
    </dgm:pt>
    <dgm:pt modelId="{0278F060-58EE-49B6-931C-C26D6427EDC7}" type="parTrans" cxnId="{7BC4FADE-C049-476E-97F6-33B2FB29A570}">
      <dgm:prSet/>
      <dgm:spPr/>
      <dgm:t>
        <a:bodyPr/>
        <a:lstStyle/>
        <a:p>
          <a:endParaRPr lang="en-GB"/>
        </a:p>
      </dgm:t>
    </dgm:pt>
    <dgm:pt modelId="{0238ED79-CED1-4930-B9C1-F362E1535FD7}" type="sibTrans" cxnId="{7BC4FADE-C049-476E-97F6-33B2FB29A570}">
      <dgm:prSet/>
      <dgm:spPr/>
      <dgm:t>
        <a:bodyPr/>
        <a:lstStyle/>
        <a:p>
          <a:endParaRPr lang="en-GB"/>
        </a:p>
      </dgm:t>
    </dgm:pt>
    <dgm:pt modelId="{D579BF94-C13C-47CC-BB86-AFF217AA9F37}" type="pres">
      <dgm:prSet presAssocID="{4B4BFC6A-B4B2-454B-BE2A-33D485E219C6}" presName="Name0" presStyleCnt="0">
        <dgm:presLayoutVars>
          <dgm:dir/>
          <dgm:animLvl val="lvl"/>
          <dgm:resizeHandles val="exact"/>
        </dgm:presLayoutVars>
      </dgm:prSet>
      <dgm:spPr/>
    </dgm:pt>
    <dgm:pt modelId="{2EDA59A2-E66D-4FCB-9111-769EBBAB9963}" type="pres">
      <dgm:prSet presAssocID="{3DF658E8-2760-4443-B8EF-E12661E6854C}" presName="Name8" presStyleCnt="0"/>
      <dgm:spPr/>
    </dgm:pt>
    <dgm:pt modelId="{8BD8635E-9C68-4216-8E9A-62FECB62C4CB}" type="pres">
      <dgm:prSet presAssocID="{3DF658E8-2760-4443-B8EF-E12661E6854C}" presName="level" presStyleLbl="node1" presStyleIdx="0" presStyleCnt="4">
        <dgm:presLayoutVars>
          <dgm:chMax val="1"/>
          <dgm:bulletEnabled val="1"/>
        </dgm:presLayoutVars>
      </dgm:prSet>
      <dgm:spPr/>
    </dgm:pt>
    <dgm:pt modelId="{C1E95CC2-5A2B-4395-8B05-C625D3E81475}" type="pres">
      <dgm:prSet presAssocID="{3DF658E8-2760-4443-B8EF-E12661E6854C}" presName="levelTx" presStyleLbl="revTx" presStyleIdx="0" presStyleCnt="0">
        <dgm:presLayoutVars>
          <dgm:chMax val="1"/>
          <dgm:bulletEnabled val="1"/>
        </dgm:presLayoutVars>
      </dgm:prSet>
      <dgm:spPr/>
    </dgm:pt>
    <dgm:pt modelId="{2BAE1FE6-DE8C-4773-95D7-2DA6BA293845}" type="pres">
      <dgm:prSet presAssocID="{4F1170FA-F914-426D-BC3E-C9CD85A212BA}" presName="Name8" presStyleCnt="0"/>
      <dgm:spPr/>
    </dgm:pt>
    <dgm:pt modelId="{D718D719-82D7-4928-BDCE-D4CD8B1CB75A}" type="pres">
      <dgm:prSet presAssocID="{4F1170FA-F914-426D-BC3E-C9CD85A212BA}" presName="level" presStyleLbl="node1" presStyleIdx="1" presStyleCnt="4">
        <dgm:presLayoutVars>
          <dgm:chMax val="1"/>
          <dgm:bulletEnabled val="1"/>
        </dgm:presLayoutVars>
      </dgm:prSet>
      <dgm:spPr/>
    </dgm:pt>
    <dgm:pt modelId="{D84E1C5A-E3B0-4730-87E5-E8399E7C96E8}" type="pres">
      <dgm:prSet presAssocID="{4F1170FA-F914-426D-BC3E-C9CD85A212BA}" presName="levelTx" presStyleLbl="revTx" presStyleIdx="0" presStyleCnt="0">
        <dgm:presLayoutVars>
          <dgm:chMax val="1"/>
          <dgm:bulletEnabled val="1"/>
        </dgm:presLayoutVars>
      </dgm:prSet>
      <dgm:spPr/>
    </dgm:pt>
    <dgm:pt modelId="{3424FC85-5FA6-4A05-A402-BBD70D8155EB}" type="pres">
      <dgm:prSet presAssocID="{ADB6D59C-DFD8-4888-8067-FDE2D98328AA}" presName="Name8" presStyleCnt="0"/>
      <dgm:spPr/>
    </dgm:pt>
    <dgm:pt modelId="{B205EE64-D5FA-4CFE-8CA9-1B773508045D}" type="pres">
      <dgm:prSet presAssocID="{ADB6D59C-DFD8-4888-8067-FDE2D98328AA}" presName="level" presStyleLbl="node1" presStyleIdx="2" presStyleCnt="4">
        <dgm:presLayoutVars>
          <dgm:chMax val="1"/>
          <dgm:bulletEnabled val="1"/>
        </dgm:presLayoutVars>
      </dgm:prSet>
      <dgm:spPr/>
    </dgm:pt>
    <dgm:pt modelId="{0FFDCB40-025F-405A-8A02-F868F0990B57}" type="pres">
      <dgm:prSet presAssocID="{ADB6D59C-DFD8-4888-8067-FDE2D98328AA}" presName="levelTx" presStyleLbl="revTx" presStyleIdx="0" presStyleCnt="0">
        <dgm:presLayoutVars>
          <dgm:chMax val="1"/>
          <dgm:bulletEnabled val="1"/>
        </dgm:presLayoutVars>
      </dgm:prSet>
      <dgm:spPr/>
    </dgm:pt>
    <dgm:pt modelId="{C42C9791-3EC6-4FB1-91A1-2BD8A3088646}" type="pres">
      <dgm:prSet presAssocID="{AFF9C441-0476-440E-9150-837C33BC5F04}" presName="Name8" presStyleCnt="0"/>
      <dgm:spPr/>
    </dgm:pt>
    <dgm:pt modelId="{696256F6-16BD-4759-A159-3D716C99337C}" type="pres">
      <dgm:prSet presAssocID="{AFF9C441-0476-440E-9150-837C33BC5F04}" presName="level" presStyleLbl="node1" presStyleIdx="3" presStyleCnt="4">
        <dgm:presLayoutVars>
          <dgm:chMax val="1"/>
          <dgm:bulletEnabled val="1"/>
        </dgm:presLayoutVars>
      </dgm:prSet>
      <dgm:spPr/>
    </dgm:pt>
    <dgm:pt modelId="{69844133-9B5C-4AA3-8DA0-877E2258B424}" type="pres">
      <dgm:prSet presAssocID="{AFF9C441-0476-440E-9150-837C33BC5F04}" presName="levelTx" presStyleLbl="revTx" presStyleIdx="0" presStyleCnt="0">
        <dgm:presLayoutVars>
          <dgm:chMax val="1"/>
          <dgm:bulletEnabled val="1"/>
        </dgm:presLayoutVars>
      </dgm:prSet>
      <dgm:spPr/>
    </dgm:pt>
  </dgm:ptLst>
  <dgm:cxnLst>
    <dgm:cxn modelId="{65397005-CAE8-4BD6-A90E-148EDC57F09F}" type="presOf" srcId="{4F1170FA-F914-426D-BC3E-C9CD85A212BA}" destId="{D718D719-82D7-4928-BDCE-D4CD8B1CB75A}" srcOrd="0" destOrd="0" presId="urn:microsoft.com/office/officeart/2005/8/layout/pyramid1"/>
    <dgm:cxn modelId="{CFFF3F0E-156D-4D70-81B2-5783DF478915}" srcId="{4B4BFC6A-B4B2-454B-BE2A-33D485E219C6}" destId="{ADB6D59C-DFD8-4888-8067-FDE2D98328AA}" srcOrd="2" destOrd="0" parTransId="{728C454B-8E84-428C-BBF5-0696879DD107}" sibTransId="{DCAE36DD-8289-4780-B0EC-5A2263C2AA84}"/>
    <dgm:cxn modelId="{D741385D-F676-47E2-AC7B-9765E1FA5F4C}" type="presOf" srcId="{3DF658E8-2760-4443-B8EF-E12661E6854C}" destId="{C1E95CC2-5A2B-4395-8B05-C625D3E81475}" srcOrd="1" destOrd="0" presId="urn:microsoft.com/office/officeart/2005/8/layout/pyramid1"/>
    <dgm:cxn modelId="{E301BF73-737C-4678-AA60-C36C64D4450D}" type="presOf" srcId="{AFF9C441-0476-440E-9150-837C33BC5F04}" destId="{69844133-9B5C-4AA3-8DA0-877E2258B424}" srcOrd="1" destOrd="0" presId="urn:microsoft.com/office/officeart/2005/8/layout/pyramid1"/>
    <dgm:cxn modelId="{2121F7AB-852D-4798-B5DB-EFA39E910464}" type="presOf" srcId="{4B4BFC6A-B4B2-454B-BE2A-33D485E219C6}" destId="{D579BF94-C13C-47CC-BB86-AFF217AA9F37}" srcOrd="0" destOrd="0" presId="urn:microsoft.com/office/officeart/2005/8/layout/pyramid1"/>
    <dgm:cxn modelId="{34A33DB8-49E1-47C1-9EF8-0E29DA358FF4}" type="presOf" srcId="{ADB6D59C-DFD8-4888-8067-FDE2D98328AA}" destId="{0FFDCB40-025F-405A-8A02-F868F0990B57}" srcOrd="1" destOrd="0" presId="urn:microsoft.com/office/officeart/2005/8/layout/pyramid1"/>
    <dgm:cxn modelId="{DAB124BA-11A6-44D8-BB60-22EFB4ECD59F}" srcId="{4B4BFC6A-B4B2-454B-BE2A-33D485E219C6}" destId="{3DF658E8-2760-4443-B8EF-E12661E6854C}" srcOrd="0" destOrd="0" parTransId="{6EC7475D-F865-4A1D-87AA-9AF555370C80}" sibTransId="{1851DE04-A26D-498E-B9FD-F2AD2E4D62D2}"/>
    <dgm:cxn modelId="{4905FABA-8B09-4A0C-8E59-6E0311073FAF}" type="presOf" srcId="{4F1170FA-F914-426D-BC3E-C9CD85A212BA}" destId="{D84E1C5A-E3B0-4730-87E5-E8399E7C96E8}" srcOrd="1" destOrd="0" presId="urn:microsoft.com/office/officeart/2005/8/layout/pyramid1"/>
    <dgm:cxn modelId="{C07599C3-51D5-436C-A838-FA865786E213}" srcId="{4B4BFC6A-B4B2-454B-BE2A-33D485E219C6}" destId="{4F1170FA-F914-426D-BC3E-C9CD85A212BA}" srcOrd="1" destOrd="0" parTransId="{6BBDBD8E-D155-43E5-B2F6-F7126675B9F3}" sibTransId="{51A48045-80F7-48AA-93F6-23EEF11A5AC9}"/>
    <dgm:cxn modelId="{AE2EB5C4-F9ED-4CFA-B5EE-ED9650D69C8E}" type="presOf" srcId="{3DF658E8-2760-4443-B8EF-E12661E6854C}" destId="{8BD8635E-9C68-4216-8E9A-62FECB62C4CB}" srcOrd="0" destOrd="0" presId="urn:microsoft.com/office/officeart/2005/8/layout/pyramid1"/>
    <dgm:cxn modelId="{7BC4FADE-C049-476E-97F6-33B2FB29A570}" srcId="{4B4BFC6A-B4B2-454B-BE2A-33D485E219C6}" destId="{AFF9C441-0476-440E-9150-837C33BC5F04}" srcOrd="3" destOrd="0" parTransId="{0278F060-58EE-49B6-931C-C26D6427EDC7}" sibTransId="{0238ED79-CED1-4930-B9C1-F362E1535FD7}"/>
    <dgm:cxn modelId="{3C8EC5F7-7761-4ADF-9D66-E8190F1D1C30}" type="presOf" srcId="{AFF9C441-0476-440E-9150-837C33BC5F04}" destId="{696256F6-16BD-4759-A159-3D716C99337C}" srcOrd="0" destOrd="0" presId="urn:microsoft.com/office/officeart/2005/8/layout/pyramid1"/>
    <dgm:cxn modelId="{87D2C7FE-AD83-45F3-97B8-6742F6CB38A5}" type="presOf" srcId="{ADB6D59C-DFD8-4888-8067-FDE2D98328AA}" destId="{B205EE64-D5FA-4CFE-8CA9-1B773508045D}" srcOrd="0" destOrd="0" presId="urn:microsoft.com/office/officeart/2005/8/layout/pyramid1"/>
    <dgm:cxn modelId="{1A68B277-8A39-47CD-B8E8-F1BD4A9CD610}" type="presParOf" srcId="{D579BF94-C13C-47CC-BB86-AFF217AA9F37}" destId="{2EDA59A2-E66D-4FCB-9111-769EBBAB9963}" srcOrd="0" destOrd="0" presId="urn:microsoft.com/office/officeart/2005/8/layout/pyramid1"/>
    <dgm:cxn modelId="{BD473066-F946-4411-B49D-F6146AE7E8D7}" type="presParOf" srcId="{2EDA59A2-E66D-4FCB-9111-769EBBAB9963}" destId="{8BD8635E-9C68-4216-8E9A-62FECB62C4CB}" srcOrd="0" destOrd="0" presId="urn:microsoft.com/office/officeart/2005/8/layout/pyramid1"/>
    <dgm:cxn modelId="{9A796D35-E7F4-493D-8D68-35C9F8527553}" type="presParOf" srcId="{2EDA59A2-E66D-4FCB-9111-769EBBAB9963}" destId="{C1E95CC2-5A2B-4395-8B05-C625D3E81475}" srcOrd="1" destOrd="0" presId="urn:microsoft.com/office/officeart/2005/8/layout/pyramid1"/>
    <dgm:cxn modelId="{5E4C1E66-5B4C-44C5-A446-4E9F800D42D3}" type="presParOf" srcId="{D579BF94-C13C-47CC-BB86-AFF217AA9F37}" destId="{2BAE1FE6-DE8C-4773-95D7-2DA6BA293845}" srcOrd="1" destOrd="0" presId="urn:microsoft.com/office/officeart/2005/8/layout/pyramid1"/>
    <dgm:cxn modelId="{A597BB95-182E-4EE3-B1CE-00CE89C5588A}" type="presParOf" srcId="{2BAE1FE6-DE8C-4773-95D7-2DA6BA293845}" destId="{D718D719-82D7-4928-BDCE-D4CD8B1CB75A}" srcOrd="0" destOrd="0" presId="urn:microsoft.com/office/officeart/2005/8/layout/pyramid1"/>
    <dgm:cxn modelId="{E079A38D-A328-4205-B273-A6A82E2D815E}" type="presParOf" srcId="{2BAE1FE6-DE8C-4773-95D7-2DA6BA293845}" destId="{D84E1C5A-E3B0-4730-87E5-E8399E7C96E8}" srcOrd="1" destOrd="0" presId="urn:microsoft.com/office/officeart/2005/8/layout/pyramid1"/>
    <dgm:cxn modelId="{DE9203B7-4191-4167-B154-0C2B9887B4B6}" type="presParOf" srcId="{D579BF94-C13C-47CC-BB86-AFF217AA9F37}" destId="{3424FC85-5FA6-4A05-A402-BBD70D8155EB}" srcOrd="2" destOrd="0" presId="urn:microsoft.com/office/officeart/2005/8/layout/pyramid1"/>
    <dgm:cxn modelId="{136E7BAE-D3CD-4E76-BF93-C2A23AA88EC7}" type="presParOf" srcId="{3424FC85-5FA6-4A05-A402-BBD70D8155EB}" destId="{B205EE64-D5FA-4CFE-8CA9-1B773508045D}" srcOrd="0" destOrd="0" presId="urn:microsoft.com/office/officeart/2005/8/layout/pyramid1"/>
    <dgm:cxn modelId="{CA5021E0-E776-4525-8FB9-5EDBE86AAEDF}" type="presParOf" srcId="{3424FC85-5FA6-4A05-A402-BBD70D8155EB}" destId="{0FFDCB40-025F-405A-8A02-F868F0990B57}" srcOrd="1" destOrd="0" presId="urn:microsoft.com/office/officeart/2005/8/layout/pyramid1"/>
    <dgm:cxn modelId="{5C3CED85-3F4A-47FD-9E2A-504763F09DD5}" type="presParOf" srcId="{D579BF94-C13C-47CC-BB86-AFF217AA9F37}" destId="{C42C9791-3EC6-4FB1-91A1-2BD8A3088646}" srcOrd="3" destOrd="0" presId="urn:microsoft.com/office/officeart/2005/8/layout/pyramid1"/>
    <dgm:cxn modelId="{A57F5AF3-6DDD-4461-9B62-5EBD818FEB2A}" type="presParOf" srcId="{C42C9791-3EC6-4FB1-91A1-2BD8A3088646}" destId="{696256F6-16BD-4759-A159-3D716C99337C}" srcOrd="0" destOrd="0" presId="urn:microsoft.com/office/officeart/2005/8/layout/pyramid1"/>
    <dgm:cxn modelId="{78F4C42C-4966-4F97-9DF4-9AE43DEA0866}" type="presParOf" srcId="{C42C9791-3EC6-4FB1-91A1-2BD8A3088646}" destId="{69844133-9B5C-4AA3-8DA0-877E2258B424}"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B4460-4827-49D3-A2CE-BB2DA170FFAF}">
      <dsp:nvSpPr>
        <dsp:cNvPr id="0" name=""/>
        <dsp:cNvSpPr/>
      </dsp:nvSpPr>
      <dsp:spPr>
        <a:xfrm rot="16200000">
          <a:off x="-175139" y="175139"/>
          <a:ext cx="1648237" cy="129795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700" bIns="0" numCol="1" spcCol="1270" anchor="t" anchorCtr="0">
          <a:noAutofit/>
        </a:bodyPr>
        <a:lstStyle/>
        <a:p>
          <a:pPr marL="0" lvl="0" indent="0" algn="l" defTabSz="577850">
            <a:lnSpc>
              <a:spcPct val="90000"/>
            </a:lnSpc>
            <a:spcBef>
              <a:spcPct val="0"/>
            </a:spcBef>
            <a:spcAft>
              <a:spcPct val="35000"/>
            </a:spcAft>
            <a:buNone/>
          </a:pPr>
          <a:r>
            <a:rPr lang="en-GB" sz="1300" kern="1200" dirty="0"/>
            <a:t>1987</a:t>
          </a:r>
        </a:p>
        <a:p>
          <a:pPr marL="57150" lvl="1" indent="-57150" algn="l" defTabSz="444500">
            <a:lnSpc>
              <a:spcPct val="90000"/>
            </a:lnSpc>
            <a:spcBef>
              <a:spcPct val="0"/>
            </a:spcBef>
            <a:spcAft>
              <a:spcPct val="15000"/>
            </a:spcAft>
            <a:buChar char="•"/>
          </a:pPr>
          <a:r>
            <a:rPr lang="en-GB" sz="1000" kern="1200" dirty="0"/>
            <a:t>Prima </a:t>
          </a:r>
          <a:r>
            <a:rPr lang="en-GB" sz="1000" kern="1200" dirty="0" err="1"/>
            <a:t>versiune</a:t>
          </a:r>
          <a:r>
            <a:rPr lang="en-GB" sz="1000" kern="1200" dirty="0"/>
            <a:t> </a:t>
          </a:r>
        </a:p>
        <a:p>
          <a:pPr marL="57150" lvl="1" indent="-57150" algn="l" defTabSz="444500">
            <a:lnSpc>
              <a:spcPct val="90000"/>
            </a:lnSpc>
            <a:spcBef>
              <a:spcPct val="0"/>
            </a:spcBef>
            <a:spcAft>
              <a:spcPct val="15000"/>
            </a:spcAft>
            <a:buChar char="•"/>
          </a:pPr>
          <a:r>
            <a:rPr lang="en-GB" sz="1000" kern="1200" dirty="0" err="1"/>
            <a:t>Colectie</a:t>
          </a:r>
          <a:r>
            <a:rPr lang="en-GB" sz="1000" kern="1200" dirty="0"/>
            <a:t> de 3 standard cu </a:t>
          </a:r>
          <a:r>
            <a:rPr lang="en-GB" sz="1000" kern="1200" dirty="0" err="1"/>
            <a:t>modele</a:t>
          </a:r>
          <a:r>
            <a:rPr lang="en-GB" sz="1000" kern="1200" dirty="0"/>
            <a:t> de </a:t>
          </a:r>
          <a:r>
            <a:rPr lang="en-GB" sz="1000" kern="1200" dirty="0" err="1"/>
            <a:t>asigurare</a:t>
          </a:r>
          <a:r>
            <a:rPr lang="en-GB" sz="1000" kern="1200" dirty="0"/>
            <a:t> a </a:t>
          </a:r>
          <a:r>
            <a:rPr lang="en-GB" sz="1000" kern="1200" dirty="0" err="1"/>
            <a:t>calitatii</a:t>
          </a:r>
          <a:endParaRPr lang="en-GB" sz="1000" kern="1200" dirty="0"/>
        </a:p>
      </dsp:txBody>
      <dsp:txXfrm rot="5400000">
        <a:off x="1" y="329646"/>
        <a:ext cx="1297957" cy="988943"/>
      </dsp:txXfrm>
    </dsp:sp>
    <dsp:sp modelId="{9875DF65-10FA-4BCC-8A69-30DF3863C2C3}">
      <dsp:nvSpPr>
        <dsp:cNvPr id="0" name=""/>
        <dsp:cNvSpPr/>
      </dsp:nvSpPr>
      <dsp:spPr>
        <a:xfrm rot="16200000">
          <a:off x="1223864" y="175139"/>
          <a:ext cx="1648237" cy="129795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700" bIns="0" numCol="1" spcCol="1270" anchor="t" anchorCtr="0">
          <a:noAutofit/>
        </a:bodyPr>
        <a:lstStyle/>
        <a:p>
          <a:pPr marL="0" lvl="0" indent="0" algn="l" defTabSz="577850">
            <a:lnSpc>
              <a:spcPct val="90000"/>
            </a:lnSpc>
            <a:spcBef>
              <a:spcPct val="0"/>
            </a:spcBef>
            <a:spcAft>
              <a:spcPct val="35000"/>
            </a:spcAft>
            <a:buNone/>
          </a:pPr>
          <a:r>
            <a:rPr lang="en-GB" sz="1300" kern="1200" dirty="0"/>
            <a:t>1994</a:t>
          </a:r>
        </a:p>
        <a:p>
          <a:pPr marL="57150" lvl="1" indent="-57150" algn="l" defTabSz="444500">
            <a:lnSpc>
              <a:spcPct val="90000"/>
            </a:lnSpc>
            <a:spcBef>
              <a:spcPct val="0"/>
            </a:spcBef>
            <a:spcAft>
              <a:spcPct val="15000"/>
            </a:spcAft>
            <a:buChar char="•"/>
          </a:pPr>
          <a:r>
            <a:rPr lang="en-GB" sz="1000" kern="1200" dirty="0"/>
            <a:t> A </a:t>
          </a:r>
          <a:r>
            <a:rPr lang="en-GB" sz="1000" kern="1200" dirty="0" err="1"/>
            <a:t>doua</a:t>
          </a:r>
          <a:r>
            <a:rPr lang="en-GB" sz="1000" kern="1200" dirty="0"/>
            <a:t> </a:t>
          </a:r>
          <a:r>
            <a:rPr lang="en-GB" sz="1000" kern="1200" dirty="0" err="1"/>
            <a:t>versiune</a:t>
          </a:r>
          <a:endParaRPr lang="en-GB" sz="1000" kern="1200" dirty="0"/>
        </a:p>
        <a:p>
          <a:pPr marL="57150" lvl="1" indent="-57150" algn="l" defTabSz="444500">
            <a:lnSpc>
              <a:spcPct val="90000"/>
            </a:lnSpc>
            <a:spcBef>
              <a:spcPct val="0"/>
            </a:spcBef>
            <a:spcAft>
              <a:spcPct val="15000"/>
            </a:spcAft>
            <a:buChar char="•"/>
          </a:pPr>
          <a:r>
            <a:rPr lang="en-GB" sz="1000" kern="1200" dirty="0" err="1"/>
            <a:t>Importanta</a:t>
          </a:r>
          <a:r>
            <a:rPr lang="en-GB" sz="1000" kern="1200" dirty="0"/>
            <a:t> </a:t>
          </a:r>
          <a:r>
            <a:rPr lang="en-GB" sz="1000" kern="1200" dirty="0" err="1"/>
            <a:t>actiunii</a:t>
          </a:r>
          <a:r>
            <a:rPr lang="en-GB" sz="1000" kern="1200" dirty="0"/>
            <a:t> preventive </a:t>
          </a:r>
        </a:p>
      </dsp:txBody>
      <dsp:txXfrm rot="5400000">
        <a:off x="1399004" y="329646"/>
        <a:ext cx="1297957" cy="988943"/>
      </dsp:txXfrm>
    </dsp:sp>
    <dsp:sp modelId="{45C3B650-8B37-42EB-9ECF-B1F095B3D5C0}">
      <dsp:nvSpPr>
        <dsp:cNvPr id="0" name=""/>
        <dsp:cNvSpPr/>
      </dsp:nvSpPr>
      <dsp:spPr>
        <a:xfrm rot="16200000">
          <a:off x="2619169" y="175139"/>
          <a:ext cx="1648237" cy="129795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700" bIns="0" numCol="1" spcCol="1270" anchor="t" anchorCtr="0">
          <a:noAutofit/>
        </a:bodyPr>
        <a:lstStyle/>
        <a:p>
          <a:pPr marL="0" lvl="0" indent="0" algn="l" defTabSz="577850">
            <a:lnSpc>
              <a:spcPct val="90000"/>
            </a:lnSpc>
            <a:spcBef>
              <a:spcPct val="0"/>
            </a:spcBef>
            <a:spcAft>
              <a:spcPct val="35000"/>
            </a:spcAft>
            <a:buNone/>
          </a:pPr>
          <a:r>
            <a:rPr lang="en-GB" sz="1300" kern="1200" dirty="0"/>
            <a:t>2000</a:t>
          </a:r>
        </a:p>
        <a:p>
          <a:pPr marL="57150" lvl="1" indent="-57150" algn="l" defTabSz="444500">
            <a:lnSpc>
              <a:spcPct val="90000"/>
            </a:lnSpc>
            <a:spcBef>
              <a:spcPct val="0"/>
            </a:spcBef>
            <a:spcAft>
              <a:spcPct val="15000"/>
            </a:spcAft>
            <a:buChar char="•"/>
          </a:pPr>
          <a:r>
            <a:rPr lang="en-GB" sz="1000" kern="1200" dirty="0"/>
            <a:t>A </a:t>
          </a:r>
          <a:r>
            <a:rPr lang="en-GB" sz="1000" kern="1200" dirty="0" err="1"/>
            <a:t>treia</a:t>
          </a:r>
          <a:r>
            <a:rPr lang="en-GB" sz="1000" kern="1200" dirty="0"/>
            <a:t> </a:t>
          </a:r>
          <a:r>
            <a:rPr lang="en-GB" sz="1000" kern="1200" dirty="0" err="1"/>
            <a:t>versiune</a:t>
          </a:r>
          <a:r>
            <a:rPr lang="en-GB" sz="1000" kern="1200" dirty="0"/>
            <a:t> </a:t>
          </a:r>
        </a:p>
        <a:p>
          <a:pPr marL="57150" lvl="1" indent="-57150" algn="l" defTabSz="444500">
            <a:lnSpc>
              <a:spcPct val="90000"/>
            </a:lnSpc>
            <a:spcBef>
              <a:spcPct val="0"/>
            </a:spcBef>
            <a:spcAft>
              <a:spcPct val="15000"/>
            </a:spcAft>
            <a:buChar char="•"/>
          </a:pPr>
          <a:r>
            <a:rPr lang="en-GB" sz="1000" kern="1200" dirty="0"/>
            <a:t>Un </a:t>
          </a:r>
          <a:r>
            <a:rPr lang="en-GB" sz="1000" kern="1200" dirty="0" err="1"/>
            <a:t>singur</a:t>
          </a:r>
          <a:r>
            <a:rPr lang="en-GB" sz="1000" kern="1200" dirty="0"/>
            <a:t> standard</a:t>
          </a:r>
        </a:p>
        <a:p>
          <a:pPr marL="57150" lvl="1" indent="-57150" algn="l" defTabSz="444500">
            <a:lnSpc>
              <a:spcPct val="90000"/>
            </a:lnSpc>
            <a:spcBef>
              <a:spcPct val="0"/>
            </a:spcBef>
            <a:spcAft>
              <a:spcPct val="15000"/>
            </a:spcAft>
            <a:buChar char="•"/>
          </a:pPr>
          <a:r>
            <a:rPr lang="en-GB" sz="1000" kern="1200" dirty="0" err="1"/>
            <a:t>Satisfactia</a:t>
          </a:r>
          <a:r>
            <a:rPr lang="en-GB" sz="1000" kern="1200" dirty="0"/>
            <a:t> </a:t>
          </a:r>
          <a:r>
            <a:rPr lang="en-GB" sz="1000" kern="1200" dirty="0" err="1"/>
            <a:t>clientilor</a:t>
          </a:r>
          <a:endParaRPr lang="en-GB" sz="1000" kern="1200" dirty="0"/>
        </a:p>
      </dsp:txBody>
      <dsp:txXfrm rot="5400000">
        <a:off x="2794309" y="329646"/>
        <a:ext cx="1297957" cy="988943"/>
      </dsp:txXfrm>
    </dsp:sp>
    <dsp:sp modelId="{DE95D5DF-9B79-4B86-AC87-5A22F44DD62E}">
      <dsp:nvSpPr>
        <dsp:cNvPr id="0" name=""/>
        <dsp:cNvSpPr/>
      </dsp:nvSpPr>
      <dsp:spPr>
        <a:xfrm rot="16200000">
          <a:off x="4014473" y="175139"/>
          <a:ext cx="1648237" cy="129795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700" bIns="0" numCol="1" spcCol="1270" anchor="t" anchorCtr="0">
          <a:noAutofit/>
        </a:bodyPr>
        <a:lstStyle/>
        <a:p>
          <a:pPr marL="0" lvl="0" indent="0" algn="l" defTabSz="577850">
            <a:lnSpc>
              <a:spcPct val="90000"/>
            </a:lnSpc>
            <a:spcBef>
              <a:spcPct val="0"/>
            </a:spcBef>
            <a:spcAft>
              <a:spcPct val="35000"/>
            </a:spcAft>
            <a:buNone/>
          </a:pPr>
          <a:r>
            <a:rPr lang="en-GB" sz="1300" kern="1200" dirty="0"/>
            <a:t>2008</a:t>
          </a:r>
        </a:p>
        <a:p>
          <a:pPr marL="57150" lvl="1" indent="-57150" algn="l" defTabSz="444500">
            <a:lnSpc>
              <a:spcPct val="90000"/>
            </a:lnSpc>
            <a:spcBef>
              <a:spcPct val="0"/>
            </a:spcBef>
            <a:spcAft>
              <a:spcPct val="15000"/>
            </a:spcAft>
            <a:buChar char="•"/>
          </a:pPr>
          <a:r>
            <a:rPr lang="en-GB" sz="1000" kern="1200" dirty="0"/>
            <a:t>A </a:t>
          </a:r>
          <a:r>
            <a:rPr lang="en-GB" sz="1000" kern="1200" dirty="0" err="1"/>
            <a:t>patra</a:t>
          </a:r>
          <a:r>
            <a:rPr lang="en-GB" sz="1000" kern="1200" dirty="0"/>
            <a:t> </a:t>
          </a:r>
          <a:r>
            <a:rPr lang="en-GB" sz="1000" kern="1200" dirty="0" err="1"/>
            <a:t>versiune</a:t>
          </a:r>
          <a:r>
            <a:rPr lang="en-GB" sz="1000" kern="1200" dirty="0"/>
            <a:t> </a:t>
          </a:r>
        </a:p>
        <a:p>
          <a:pPr marL="57150" lvl="1" indent="-57150" algn="l" defTabSz="444500">
            <a:lnSpc>
              <a:spcPct val="90000"/>
            </a:lnSpc>
            <a:spcBef>
              <a:spcPct val="0"/>
            </a:spcBef>
            <a:spcAft>
              <a:spcPct val="15000"/>
            </a:spcAft>
            <a:buChar char="•"/>
          </a:pPr>
          <a:r>
            <a:rPr lang="en-GB" sz="1000" kern="1200" dirty="0" err="1"/>
            <a:t>Abordarea</a:t>
          </a:r>
          <a:r>
            <a:rPr lang="en-GB" sz="1000" kern="1200" dirty="0"/>
            <a:t> </a:t>
          </a:r>
          <a:r>
            <a:rPr lang="en-GB" sz="1000" kern="1200" dirty="0" err="1"/>
            <a:t>procesuala</a:t>
          </a:r>
          <a:r>
            <a:rPr lang="en-GB" sz="1000" kern="1200" dirty="0"/>
            <a:t> </a:t>
          </a:r>
        </a:p>
        <a:p>
          <a:pPr marL="57150" lvl="1" indent="-57150" algn="l" defTabSz="444500">
            <a:lnSpc>
              <a:spcPct val="90000"/>
            </a:lnSpc>
            <a:spcBef>
              <a:spcPct val="0"/>
            </a:spcBef>
            <a:spcAft>
              <a:spcPct val="15000"/>
            </a:spcAft>
            <a:buChar char="•"/>
          </a:pPr>
          <a:r>
            <a:rPr lang="en-GB" sz="1000" kern="1200" dirty="0"/>
            <a:t>Management </a:t>
          </a:r>
        </a:p>
      </dsp:txBody>
      <dsp:txXfrm rot="5400000">
        <a:off x="4189613" y="329646"/>
        <a:ext cx="1297957" cy="988943"/>
      </dsp:txXfrm>
    </dsp:sp>
    <dsp:sp modelId="{3F99A77C-72F2-49CE-AC75-B95996C44ADB}">
      <dsp:nvSpPr>
        <dsp:cNvPr id="0" name=""/>
        <dsp:cNvSpPr/>
      </dsp:nvSpPr>
      <dsp:spPr>
        <a:xfrm rot="16200000">
          <a:off x="5409778" y="175139"/>
          <a:ext cx="1648237" cy="129795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700" bIns="0" numCol="1" spcCol="1270" anchor="t" anchorCtr="0">
          <a:noAutofit/>
        </a:bodyPr>
        <a:lstStyle/>
        <a:p>
          <a:pPr marL="0" lvl="0" indent="0" algn="l" defTabSz="577850">
            <a:lnSpc>
              <a:spcPct val="90000"/>
            </a:lnSpc>
            <a:spcBef>
              <a:spcPct val="0"/>
            </a:spcBef>
            <a:spcAft>
              <a:spcPct val="35000"/>
            </a:spcAft>
            <a:buNone/>
          </a:pPr>
          <a:r>
            <a:rPr lang="en-GB" sz="1300" kern="1200" dirty="0"/>
            <a:t>2015</a:t>
          </a:r>
        </a:p>
        <a:p>
          <a:pPr marL="57150" lvl="1" indent="-57150" algn="l" defTabSz="444500">
            <a:lnSpc>
              <a:spcPct val="90000"/>
            </a:lnSpc>
            <a:spcBef>
              <a:spcPct val="0"/>
            </a:spcBef>
            <a:spcAft>
              <a:spcPct val="15000"/>
            </a:spcAft>
            <a:buChar char="•"/>
          </a:pPr>
          <a:r>
            <a:rPr lang="en-GB" sz="1000" kern="1200" dirty="0" err="1"/>
            <a:t>Abordarea</a:t>
          </a:r>
          <a:r>
            <a:rPr lang="en-GB" sz="1000" kern="1200" dirty="0"/>
            <a:t> </a:t>
          </a:r>
          <a:r>
            <a:rPr lang="en-GB" sz="1000" kern="1200" dirty="0" err="1"/>
            <a:t>bazata</a:t>
          </a:r>
          <a:r>
            <a:rPr lang="en-GB" sz="1000" kern="1200" dirty="0"/>
            <a:t> pe </a:t>
          </a:r>
          <a:r>
            <a:rPr lang="en-GB" sz="1000" kern="1200" dirty="0" err="1"/>
            <a:t>risc</a:t>
          </a:r>
          <a:r>
            <a:rPr lang="en-GB" sz="1000" kern="1200" dirty="0"/>
            <a:t>  </a:t>
          </a:r>
        </a:p>
        <a:p>
          <a:pPr marL="57150" lvl="1" indent="-57150" algn="l" defTabSz="444500">
            <a:lnSpc>
              <a:spcPct val="90000"/>
            </a:lnSpc>
            <a:spcBef>
              <a:spcPct val="0"/>
            </a:spcBef>
            <a:spcAft>
              <a:spcPct val="15000"/>
            </a:spcAft>
            <a:buChar char="•"/>
          </a:pPr>
          <a:r>
            <a:rPr lang="en-GB" sz="1000" kern="1200" dirty="0"/>
            <a:t>Context </a:t>
          </a:r>
        </a:p>
        <a:p>
          <a:pPr marL="57150" lvl="1" indent="-57150" algn="l" defTabSz="444500">
            <a:lnSpc>
              <a:spcPct val="90000"/>
            </a:lnSpc>
            <a:spcBef>
              <a:spcPct val="0"/>
            </a:spcBef>
            <a:spcAft>
              <a:spcPct val="15000"/>
            </a:spcAft>
            <a:buChar char="•"/>
          </a:pPr>
          <a:r>
            <a:rPr lang="en-GB" sz="1000" kern="1200" dirty="0" err="1"/>
            <a:t>Parti</a:t>
          </a:r>
          <a:r>
            <a:rPr lang="en-GB" sz="1000" kern="1200" dirty="0"/>
            <a:t> </a:t>
          </a:r>
          <a:r>
            <a:rPr lang="en-GB" sz="1000" kern="1200" dirty="0" err="1"/>
            <a:t>interesate</a:t>
          </a:r>
          <a:endParaRPr lang="en-GB" sz="1000" kern="1200" dirty="0"/>
        </a:p>
      </dsp:txBody>
      <dsp:txXfrm rot="5400000">
        <a:off x="5584918" y="329646"/>
        <a:ext cx="1297957" cy="988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8635E-9C68-4216-8E9A-62FECB62C4CB}">
      <dsp:nvSpPr>
        <dsp:cNvPr id="0" name=""/>
        <dsp:cNvSpPr/>
      </dsp:nvSpPr>
      <dsp:spPr>
        <a:xfrm>
          <a:off x="2481262" y="0"/>
          <a:ext cx="1654175" cy="1110627"/>
        </a:xfrm>
        <a:prstGeom prst="trapezoid">
          <a:avLst>
            <a:gd name="adj" fmla="val 7447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err="1"/>
            <a:t>Politica</a:t>
          </a:r>
          <a:r>
            <a:rPr lang="en-GB" sz="2500" kern="1200" dirty="0"/>
            <a:t> </a:t>
          </a:r>
          <a:r>
            <a:rPr lang="en-GB" sz="2500" kern="1200" dirty="0" err="1"/>
            <a:t>si</a:t>
          </a:r>
          <a:r>
            <a:rPr lang="en-GB" sz="2500" kern="1200" dirty="0"/>
            <a:t> </a:t>
          </a:r>
          <a:r>
            <a:rPr lang="en-GB" sz="2500" kern="1200" dirty="0" err="1"/>
            <a:t>obiectivele</a:t>
          </a:r>
          <a:r>
            <a:rPr lang="en-GB" sz="2500" kern="1200" dirty="0"/>
            <a:t> </a:t>
          </a:r>
          <a:r>
            <a:rPr lang="en-GB" sz="2500" kern="1200" dirty="0" err="1"/>
            <a:t>calitatii</a:t>
          </a:r>
          <a:r>
            <a:rPr lang="en-GB" sz="2500" kern="1200" dirty="0"/>
            <a:t> </a:t>
          </a:r>
        </a:p>
      </dsp:txBody>
      <dsp:txXfrm>
        <a:off x="2481262" y="0"/>
        <a:ext cx="1654175" cy="1110627"/>
      </dsp:txXfrm>
    </dsp:sp>
    <dsp:sp modelId="{D718D719-82D7-4928-BDCE-D4CD8B1CB75A}">
      <dsp:nvSpPr>
        <dsp:cNvPr id="0" name=""/>
        <dsp:cNvSpPr/>
      </dsp:nvSpPr>
      <dsp:spPr>
        <a:xfrm>
          <a:off x="1654175" y="1110627"/>
          <a:ext cx="3308350" cy="1110627"/>
        </a:xfrm>
        <a:prstGeom prst="trapezoid">
          <a:avLst>
            <a:gd name="adj" fmla="val 74470"/>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err="1"/>
            <a:t>Manualul</a:t>
          </a:r>
          <a:r>
            <a:rPr lang="en-GB" sz="2500" kern="1200" dirty="0"/>
            <a:t> </a:t>
          </a:r>
          <a:r>
            <a:rPr lang="en-GB" sz="2500" kern="1200" dirty="0" err="1"/>
            <a:t>Calitatii</a:t>
          </a:r>
          <a:r>
            <a:rPr lang="en-GB" sz="2500" kern="1200" dirty="0"/>
            <a:t> (optional)</a:t>
          </a:r>
        </a:p>
      </dsp:txBody>
      <dsp:txXfrm>
        <a:off x="2233136" y="1110627"/>
        <a:ext cx="2150427" cy="1110627"/>
      </dsp:txXfrm>
    </dsp:sp>
    <dsp:sp modelId="{B205EE64-D5FA-4CFE-8CA9-1B773508045D}">
      <dsp:nvSpPr>
        <dsp:cNvPr id="0" name=""/>
        <dsp:cNvSpPr/>
      </dsp:nvSpPr>
      <dsp:spPr>
        <a:xfrm>
          <a:off x="827087" y="2221254"/>
          <a:ext cx="4962525" cy="1110627"/>
        </a:xfrm>
        <a:prstGeom prst="trapezoid">
          <a:avLst>
            <a:gd name="adj" fmla="val 74470"/>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err="1"/>
            <a:t>Procedurile</a:t>
          </a:r>
          <a:r>
            <a:rPr lang="en-GB" sz="2500" kern="1200" dirty="0"/>
            <a:t> de </a:t>
          </a:r>
          <a:r>
            <a:rPr lang="en-GB" sz="2500" kern="1200" dirty="0" err="1"/>
            <a:t>sistem</a:t>
          </a:r>
          <a:r>
            <a:rPr lang="en-GB" sz="2500" kern="1200" dirty="0"/>
            <a:t> </a:t>
          </a:r>
        </a:p>
      </dsp:txBody>
      <dsp:txXfrm>
        <a:off x="1695529" y="2221254"/>
        <a:ext cx="3225641" cy="1110627"/>
      </dsp:txXfrm>
    </dsp:sp>
    <dsp:sp modelId="{696256F6-16BD-4759-A159-3D716C99337C}">
      <dsp:nvSpPr>
        <dsp:cNvPr id="0" name=""/>
        <dsp:cNvSpPr/>
      </dsp:nvSpPr>
      <dsp:spPr>
        <a:xfrm>
          <a:off x="0" y="3331881"/>
          <a:ext cx="6616700" cy="1110627"/>
        </a:xfrm>
        <a:prstGeom prst="trapezoid">
          <a:avLst>
            <a:gd name="adj" fmla="val 74470"/>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err="1"/>
            <a:t>Proceduri</a:t>
          </a:r>
          <a:r>
            <a:rPr lang="en-GB" sz="2500" kern="1200" dirty="0"/>
            <a:t> </a:t>
          </a:r>
          <a:r>
            <a:rPr lang="en-GB" sz="2500" kern="1200" dirty="0" err="1"/>
            <a:t>operationale</a:t>
          </a:r>
          <a:r>
            <a:rPr lang="en-GB" sz="2500" kern="1200" dirty="0"/>
            <a:t>, </a:t>
          </a:r>
          <a:r>
            <a:rPr lang="en-GB" sz="2500" kern="1200" dirty="0" err="1"/>
            <a:t>instructiuni</a:t>
          </a:r>
          <a:r>
            <a:rPr lang="en-GB" sz="2500" kern="1200" dirty="0"/>
            <a:t>, </a:t>
          </a:r>
          <a:r>
            <a:rPr lang="en-GB" sz="2500" kern="1200" dirty="0" err="1"/>
            <a:t>formulare</a:t>
          </a:r>
          <a:r>
            <a:rPr lang="en-GB" sz="2500" kern="1200" dirty="0"/>
            <a:t> etc</a:t>
          </a:r>
        </a:p>
      </dsp:txBody>
      <dsp:txXfrm>
        <a:off x="1157922" y="3331881"/>
        <a:ext cx="4300855" cy="11106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297AA-1B6D-4EE5-BF1F-3112141636B7}" type="datetimeFigureOut">
              <a:rPr lang="en-GB" smtClean="0"/>
              <a:t>21/09/2022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77C-759F-4E94-88DD-FCCFDFC8F852}" type="slidenum">
              <a:rPr lang="en-GB" smtClean="0"/>
              <a:t>‹#›</a:t>
            </a:fld>
            <a:endParaRPr lang="en-GB"/>
          </a:p>
        </p:txBody>
      </p:sp>
    </p:spTree>
    <p:extLst>
      <p:ext uri="{BB962C8B-B14F-4D97-AF65-F5344CB8AC3E}">
        <p14:creationId xmlns:p14="http://schemas.microsoft.com/office/powerpoint/2010/main" val="127504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C83A-554B-4219-9CC9-54A1D52DB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157D83-48D5-4A29-906C-E74095C3A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D2D65B-FD15-4AD6-BAC7-218D7A163901}"/>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5" name="Footer Placeholder 4">
            <a:extLst>
              <a:ext uri="{FF2B5EF4-FFF2-40B4-BE49-F238E27FC236}">
                <a16:creationId xmlns:a16="http://schemas.microsoft.com/office/drawing/2014/main" id="{B7814EC6-A825-4F24-88A2-68B9C48B1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EE2A7-21D1-4EA9-90EB-123F4C503AB4}"/>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66152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1B58-FDD1-434A-B94E-857BEC15E1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F2A169-A45A-4D65-AEC0-2B9438ED7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D01D1C-ADE5-4E9A-BEC2-0B6F9F7A1986}"/>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5" name="Footer Placeholder 4">
            <a:extLst>
              <a:ext uri="{FF2B5EF4-FFF2-40B4-BE49-F238E27FC236}">
                <a16:creationId xmlns:a16="http://schemas.microsoft.com/office/drawing/2014/main" id="{DADC21DF-98D2-4A48-A505-45C01957C3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DC826-7014-4F48-8B40-060CD8B95CA1}"/>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242662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0B3B3C-C07F-48F2-B769-DCFA4137DC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C41226-278C-424C-AF3C-41455AE25C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6E1B9A-2F7E-4AB9-AD00-1C4A7155CE3F}"/>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5" name="Footer Placeholder 4">
            <a:extLst>
              <a:ext uri="{FF2B5EF4-FFF2-40B4-BE49-F238E27FC236}">
                <a16:creationId xmlns:a16="http://schemas.microsoft.com/office/drawing/2014/main" id="{C7972037-1896-4E07-8E3B-130C0CE80B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BD3D08-4578-458D-B5E0-4037B7B04B2E}"/>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138214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AA4E-12FD-45E5-AA5B-141268F7C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04669-148C-43AC-A7B3-7B1111376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AA8C57-F1E6-4E1A-BC17-CAB4851E51B6}"/>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5" name="Footer Placeholder 4">
            <a:extLst>
              <a:ext uri="{FF2B5EF4-FFF2-40B4-BE49-F238E27FC236}">
                <a16:creationId xmlns:a16="http://schemas.microsoft.com/office/drawing/2014/main" id="{0E38BB17-D346-4370-B348-5EA87AAA3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31862-D572-46AD-932F-0A2DB2E334EE}"/>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120192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2BA8-0D1F-4316-86CE-9986B4518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9AA40D-3DF9-4A22-AC73-64E408080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7AB42-1B54-4E9D-8156-2C1F7C5B1356}"/>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5" name="Footer Placeholder 4">
            <a:extLst>
              <a:ext uri="{FF2B5EF4-FFF2-40B4-BE49-F238E27FC236}">
                <a16:creationId xmlns:a16="http://schemas.microsoft.com/office/drawing/2014/main" id="{FEFC923A-236F-47FD-99E8-A092A6540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7F668C-21AA-42D8-BEDB-D24FD2C6F36E}"/>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28960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A9F2-BD34-4742-B9D1-C2C8D4ECC3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C947AA-CB00-4630-85B5-5A3258B82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770051-A810-493E-9030-6428D1162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EBD51-0CCA-48AC-B958-D50C1476C8BD}"/>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6" name="Footer Placeholder 5">
            <a:extLst>
              <a:ext uri="{FF2B5EF4-FFF2-40B4-BE49-F238E27FC236}">
                <a16:creationId xmlns:a16="http://schemas.microsoft.com/office/drawing/2014/main" id="{AFF50051-1328-4B00-8F11-553D7B60D1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9AF6F-FB66-497B-A662-7B83D5ABCB25}"/>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426789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5622-29CE-48EB-8036-FBB3BE4443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7E5DFB-BA8C-431B-A23F-D1753161C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5E5BB0-E1E9-4B7B-AA80-93246C8DF6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4FC701-1EED-4FA8-B8EF-0BB45D641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28F82-514B-4049-B533-00DD72F61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8B95F8-B1A2-4DE6-886B-883802129C7E}"/>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8" name="Footer Placeholder 7">
            <a:extLst>
              <a:ext uri="{FF2B5EF4-FFF2-40B4-BE49-F238E27FC236}">
                <a16:creationId xmlns:a16="http://schemas.microsoft.com/office/drawing/2014/main" id="{4ACADE98-3D93-4E8F-B251-3EFB480208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1C5EBC-381A-4924-9FBC-9030814B536D}"/>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411371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A986-1D8A-47CF-873C-BBAA21B534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17D589-D769-44D5-B7D8-324AE7F21758}"/>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4" name="Footer Placeholder 3">
            <a:extLst>
              <a:ext uri="{FF2B5EF4-FFF2-40B4-BE49-F238E27FC236}">
                <a16:creationId xmlns:a16="http://schemas.microsoft.com/office/drawing/2014/main" id="{25743A02-0F41-481D-9B10-95F0F1498C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DD6DC8-8882-488E-9443-53BB4F5EB192}"/>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78527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B48B2-62E9-4A13-837F-BC2A07730824}"/>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3" name="Footer Placeholder 2">
            <a:extLst>
              <a:ext uri="{FF2B5EF4-FFF2-40B4-BE49-F238E27FC236}">
                <a16:creationId xmlns:a16="http://schemas.microsoft.com/office/drawing/2014/main" id="{99430ABC-9FDD-46E7-BA33-D93C22BC8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477BD0-6E07-4580-97C6-3C45564C7E76}"/>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43920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58AE-7A4E-4E2A-ACB3-D38106BF0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7E4F3-EE76-47FD-A304-9A14BAAC4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32217-B02E-4AD6-8F10-05F24F0AF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BAF4F-DDBD-464D-A9A9-A8F6BE18D0EF}"/>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6" name="Footer Placeholder 5">
            <a:extLst>
              <a:ext uri="{FF2B5EF4-FFF2-40B4-BE49-F238E27FC236}">
                <a16:creationId xmlns:a16="http://schemas.microsoft.com/office/drawing/2014/main" id="{C0BEC420-5E68-4137-BA09-72604F5934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510074-006A-4B78-A8FC-C38226696CD7}"/>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84171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71D4-149D-4E40-8A40-8C80911A6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5589CE-1753-4966-AC13-F2862AA733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17647B-F115-4A11-9EB1-41F822F1B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E5197-1690-4BC2-90BA-00E5E7604547}"/>
              </a:ext>
            </a:extLst>
          </p:cNvPr>
          <p:cNvSpPr>
            <a:spLocks noGrp="1"/>
          </p:cNvSpPr>
          <p:nvPr>
            <p:ph type="dt" sz="half" idx="10"/>
          </p:nvPr>
        </p:nvSpPr>
        <p:spPr/>
        <p:txBody>
          <a:bodyPr/>
          <a:lstStyle/>
          <a:p>
            <a:fld id="{B675961A-053D-49A6-B625-FB8AF090B82C}" type="datetimeFigureOut">
              <a:rPr lang="en-GB" smtClean="0"/>
              <a:t>21/09/2022</a:t>
            </a:fld>
            <a:endParaRPr lang="en-GB"/>
          </a:p>
        </p:txBody>
      </p:sp>
      <p:sp>
        <p:nvSpPr>
          <p:cNvPr id="6" name="Footer Placeholder 5">
            <a:extLst>
              <a:ext uri="{FF2B5EF4-FFF2-40B4-BE49-F238E27FC236}">
                <a16:creationId xmlns:a16="http://schemas.microsoft.com/office/drawing/2014/main" id="{56E8F6CE-3568-4645-AD15-DEBD8B886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245B74-E55C-4E47-B92D-54C1D3DEE165}"/>
              </a:ext>
            </a:extLst>
          </p:cNvPr>
          <p:cNvSpPr>
            <a:spLocks noGrp="1"/>
          </p:cNvSpPr>
          <p:nvPr>
            <p:ph type="sldNum" sz="quarter" idx="12"/>
          </p:nvPr>
        </p:nvSpPr>
        <p:spPr/>
        <p:txBody>
          <a:bodyPr/>
          <a:lstStyle/>
          <a:p>
            <a:fld id="{970EAA6C-A67A-4B2D-822F-AEFCDBFEBE22}" type="slidenum">
              <a:rPr lang="en-GB" smtClean="0"/>
              <a:t>‹#›</a:t>
            </a:fld>
            <a:endParaRPr lang="en-GB"/>
          </a:p>
        </p:txBody>
      </p:sp>
    </p:spTree>
    <p:extLst>
      <p:ext uri="{BB962C8B-B14F-4D97-AF65-F5344CB8AC3E}">
        <p14:creationId xmlns:p14="http://schemas.microsoft.com/office/powerpoint/2010/main" val="31687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BC1D97-3EC6-422F-9DC2-83CB06765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F8F421-85AD-48A0-BFE6-63B7EBD5F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1D9E5-CBFB-4F45-94A2-24F7A4700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5961A-053D-49A6-B625-FB8AF090B82C}" type="datetimeFigureOut">
              <a:rPr lang="en-GB" smtClean="0"/>
              <a:t>21/09/2022</a:t>
            </a:fld>
            <a:endParaRPr lang="en-GB"/>
          </a:p>
        </p:txBody>
      </p:sp>
      <p:sp>
        <p:nvSpPr>
          <p:cNvPr id="5" name="Footer Placeholder 4">
            <a:extLst>
              <a:ext uri="{FF2B5EF4-FFF2-40B4-BE49-F238E27FC236}">
                <a16:creationId xmlns:a16="http://schemas.microsoft.com/office/drawing/2014/main" id="{6FFE94D0-FDE6-4DEC-AF9E-A1BDE2A11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B64D8B-B53B-4477-9F12-7CE023878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EAA6C-A67A-4B2D-822F-AEFCDBFEBE22}" type="slidenum">
              <a:rPr lang="en-GB" smtClean="0"/>
              <a:t>‹#›</a:t>
            </a:fld>
            <a:endParaRPr lang="en-GB"/>
          </a:p>
        </p:txBody>
      </p:sp>
    </p:spTree>
    <p:extLst>
      <p:ext uri="{BB962C8B-B14F-4D97-AF65-F5344CB8AC3E}">
        <p14:creationId xmlns:p14="http://schemas.microsoft.com/office/powerpoint/2010/main" val="861346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gif"/><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gif"/><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pic>
        <p:nvPicPr>
          <p:cNvPr id="1026" name="Picture 2" descr="certificari-iso-certificare-sisteme-de-management">
            <a:extLst>
              <a:ext uri="{FF2B5EF4-FFF2-40B4-BE49-F238E27FC236}">
                <a16:creationId xmlns:a16="http://schemas.microsoft.com/office/drawing/2014/main" id="{B6872E4D-BB28-4325-B922-7306376A1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81750" y="2224358"/>
            <a:ext cx="5642792" cy="3573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3B640-CA5F-4195-90BA-5D79EC861DDC}"/>
              </a:ext>
            </a:extLst>
          </p:cNvPr>
          <p:cNvSpPr txBox="1"/>
          <p:nvPr/>
        </p:nvSpPr>
        <p:spPr>
          <a:xfrm>
            <a:off x="594804" y="994299"/>
            <a:ext cx="6649375" cy="1477328"/>
          </a:xfrm>
          <a:prstGeom prst="rect">
            <a:avLst/>
          </a:prstGeom>
          <a:noFill/>
        </p:spPr>
        <p:txBody>
          <a:bodyPr wrap="square" rtlCol="0">
            <a:spAutoFit/>
          </a:bodyPr>
          <a:lstStyle/>
          <a:p>
            <a:r>
              <a:rPr lang="en-GB" b="1" dirty="0"/>
              <a:t>CONFERIN</a:t>
            </a:r>
            <a:r>
              <a:rPr lang="ro-RO" b="1" dirty="0"/>
              <a:t>ȚA FINALĂ </a:t>
            </a:r>
          </a:p>
          <a:p>
            <a:r>
              <a:rPr lang="ro-RO" b="1" dirty="0"/>
              <a:t>PREZENTAREA REZULTATELOR PROIECTULUI – IMPLEMENTAREA </a:t>
            </a:r>
            <a:r>
              <a:rPr lang="en-GB" b="1" dirty="0"/>
              <a:t>ISO 9001:2015</a:t>
            </a:r>
            <a:r>
              <a:rPr lang="ro-RO" b="1" dirty="0"/>
              <a:t> ÎN CADRUL ADR ȘI DNSC</a:t>
            </a:r>
            <a:endParaRPr lang="en-GB" b="1" dirty="0"/>
          </a:p>
          <a:p>
            <a:r>
              <a:rPr lang="en-GB" dirty="0" err="1"/>
              <a:t>Sistem</a:t>
            </a:r>
            <a:r>
              <a:rPr lang="en-GB" dirty="0"/>
              <a:t> </a:t>
            </a:r>
            <a:r>
              <a:rPr lang="en-GB" dirty="0" err="1"/>
              <a:t>integrat</a:t>
            </a:r>
            <a:r>
              <a:rPr lang="en-GB" dirty="0"/>
              <a:t> de management </a:t>
            </a:r>
            <a:r>
              <a:rPr lang="en-GB" dirty="0" err="1"/>
              <a:t>pentru</a:t>
            </a:r>
            <a:r>
              <a:rPr lang="en-GB" dirty="0"/>
              <a:t> o </a:t>
            </a:r>
            <a:r>
              <a:rPr lang="en-GB" dirty="0" err="1"/>
              <a:t>societate</a:t>
            </a:r>
            <a:r>
              <a:rPr lang="en-GB" dirty="0"/>
              <a:t> </a:t>
            </a:r>
            <a:r>
              <a:rPr lang="en-GB" dirty="0" err="1"/>
              <a:t>informationala</a:t>
            </a:r>
            <a:r>
              <a:rPr lang="en-GB" dirty="0"/>
              <a:t> </a:t>
            </a:r>
            <a:r>
              <a:rPr lang="en-GB" dirty="0" err="1"/>
              <a:t>performanta</a:t>
            </a:r>
            <a:r>
              <a:rPr lang="en-GB" dirty="0"/>
              <a:t> cod SIPOCA 391/SMIS 2014+ 116172</a:t>
            </a:r>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809" y="6334537"/>
            <a:ext cx="1303422" cy="523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72A79B0-725D-4CB0-A8E2-313528C2A55C}"/>
              </a:ext>
            </a:extLst>
          </p:cNvPr>
          <p:cNvSpPr txBox="1"/>
          <p:nvPr/>
        </p:nvSpPr>
        <p:spPr>
          <a:xfrm>
            <a:off x="672553" y="4010945"/>
            <a:ext cx="4714043" cy="2308324"/>
          </a:xfrm>
          <a:prstGeom prst="rect">
            <a:avLst/>
          </a:prstGeom>
          <a:noFill/>
        </p:spPr>
        <p:txBody>
          <a:bodyPr wrap="square" rtlCol="0">
            <a:spAutoFit/>
          </a:bodyPr>
          <a:lstStyle/>
          <a:p>
            <a:r>
              <a:rPr lang="en-GB" dirty="0" err="1"/>
              <a:t>Beneficiari</a:t>
            </a:r>
            <a:r>
              <a:rPr lang="en-GB" dirty="0"/>
              <a:t>:</a:t>
            </a:r>
          </a:p>
          <a:p>
            <a:r>
              <a:rPr lang="en-GB" dirty="0" err="1"/>
              <a:t>Autoritatea</a:t>
            </a:r>
            <a:r>
              <a:rPr lang="en-GB" dirty="0"/>
              <a:t> </a:t>
            </a:r>
            <a:r>
              <a:rPr lang="en-GB" dirty="0" err="1"/>
              <a:t>pentru</a:t>
            </a:r>
            <a:r>
              <a:rPr lang="en-GB" dirty="0"/>
              <a:t> </a:t>
            </a:r>
            <a:r>
              <a:rPr lang="en-GB" dirty="0" err="1"/>
              <a:t>Digitalizarea</a:t>
            </a:r>
            <a:r>
              <a:rPr lang="en-GB" dirty="0"/>
              <a:t> </a:t>
            </a:r>
            <a:r>
              <a:rPr lang="en-GB" dirty="0" err="1"/>
              <a:t>României</a:t>
            </a:r>
            <a:r>
              <a:rPr lang="en-GB" dirty="0"/>
              <a:t> (ADR) </a:t>
            </a:r>
            <a:r>
              <a:rPr lang="en-GB" dirty="0" err="1"/>
              <a:t>și</a:t>
            </a:r>
            <a:endParaRPr lang="en-GB" dirty="0"/>
          </a:p>
          <a:p>
            <a:r>
              <a:rPr lang="ro-RO" dirty="0"/>
              <a:t>Directoratul</a:t>
            </a:r>
            <a:r>
              <a:rPr lang="en-GB" dirty="0"/>
              <a:t> </a:t>
            </a:r>
            <a:r>
              <a:rPr lang="en-GB" dirty="0" err="1"/>
              <a:t>Național</a:t>
            </a:r>
            <a:r>
              <a:rPr lang="en-GB" dirty="0"/>
              <a:t> de </a:t>
            </a:r>
            <a:r>
              <a:rPr lang="ro-RO" dirty="0"/>
              <a:t>Securitate Cibernetică</a:t>
            </a:r>
            <a:r>
              <a:rPr lang="en-GB" dirty="0"/>
              <a:t> (</a:t>
            </a:r>
            <a:r>
              <a:rPr lang="ro-RO" dirty="0"/>
              <a:t>DNSC</a:t>
            </a:r>
            <a:r>
              <a:rPr lang="en-GB" dirty="0"/>
              <a:t>)</a:t>
            </a:r>
          </a:p>
          <a:p>
            <a:r>
              <a:rPr lang="en-GB" dirty="0" err="1"/>
              <a:t>Prestatori</a:t>
            </a:r>
            <a:r>
              <a:rPr lang="en-GB" dirty="0"/>
              <a:t>: Omega Trust SRL</a:t>
            </a:r>
          </a:p>
          <a:p>
            <a:r>
              <a:rPr lang="en-GB" dirty="0"/>
              <a:t>Subcontractor:</a:t>
            </a:r>
          </a:p>
          <a:p>
            <a:r>
              <a:rPr lang="en-GB" dirty="0"/>
              <a:t>Libra Quality Consult SRL</a:t>
            </a:r>
          </a:p>
        </p:txBody>
      </p:sp>
    </p:spTree>
    <p:extLst>
      <p:ext uri="{BB962C8B-B14F-4D97-AF65-F5344CB8AC3E}">
        <p14:creationId xmlns:p14="http://schemas.microsoft.com/office/powerpoint/2010/main" val="332434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4</a:t>
            </a:r>
            <a:r>
              <a:rPr lang="en-GB" b="1" dirty="0"/>
              <a:t>. IMPLEMENTAREA SISTEMULUI DE MANAGEMENT CALITATE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4748727B-0154-815A-DC27-5A47FA35A000}"/>
              </a:ext>
            </a:extLst>
          </p:cNvPr>
          <p:cNvGraphicFramePr>
            <a:graphicFrameLocks noGrp="1"/>
          </p:cNvGraphicFramePr>
          <p:nvPr>
            <p:extLst>
              <p:ext uri="{D42A27DB-BD31-4B8C-83A1-F6EECF244321}">
                <p14:modId xmlns:p14="http://schemas.microsoft.com/office/powerpoint/2010/main" val="3455455015"/>
              </p:ext>
            </p:extLst>
          </p:nvPr>
        </p:nvGraphicFramePr>
        <p:xfrm>
          <a:off x="585926" y="1279063"/>
          <a:ext cx="11043824" cy="4773740"/>
        </p:xfrm>
        <a:graphic>
          <a:graphicData uri="http://schemas.openxmlformats.org/drawingml/2006/table">
            <a:tbl>
              <a:tblPr firstRow="1" bandRow="1">
                <a:tableStyleId>{8799B23B-EC83-4686-B30A-512413B5E67A}</a:tableStyleId>
              </a:tblPr>
              <a:tblGrid>
                <a:gridCol w="403778">
                  <a:extLst>
                    <a:ext uri="{9D8B030D-6E8A-4147-A177-3AD203B41FA5}">
                      <a16:colId xmlns:a16="http://schemas.microsoft.com/office/drawing/2014/main" val="3980886899"/>
                    </a:ext>
                  </a:extLst>
                </a:gridCol>
                <a:gridCol w="2259105">
                  <a:extLst>
                    <a:ext uri="{9D8B030D-6E8A-4147-A177-3AD203B41FA5}">
                      <a16:colId xmlns:a16="http://schemas.microsoft.com/office/drawing/2014/main" val="615638855"/>
                    </a:ext>
                  </a:extLst>
                </a:gridCol>
                <a:gridCol w="2850777">
                  <a:extLst>
                    <a:ext uri="{9D8B030D-6E8A-4147-A177-3AD203B41FA5}">
                      <a16:colId xmlns:a16="http://schemas.microsoft.com/office/drawing/2014/main" val="1045529627"/>
                    </a:ext>
                  </a:extLst>
                </a:gridCol>
                <a:gridCol w="5530164">
                  <a:extLst>
                    <a:ext uri="{9D8B030D-6E8A-4147-A177-3AD203B41FA5}">
                      <a16:colId xmlns:a16="http://schemas.microsoft.com/office/drawing/2014/main" val="2445217766"/>
                    </a:ext>
                  </a:extLst>
                </a:gridCol>
              </a:tblGrid>
              <a:tr h="370840">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Etapa</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Fundamentare în conformitate cu cerințele ISO 9001:2015</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Acțiuni</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547930"/>
                  </a:ext>
                </a:extLst>
              </a:tr>
              <a:tr h="370840">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a:lnSpc>
                          <a:spcPct val="107000"/>
                        </a:lnSpc>
                        <a:spcBef>
                          <a:spcPts val="0"/>
                        </a:spcBef>
                        <a:spcAft>
                          <a:spcPts val="0"/>
                        </a:spcAft>
                      </a:pPr>
                      <a:r>
                        <a:rPr lang="ro-RO" sz="1400" b="1" noProof="0">
                          <a:effectLst/>
                          <a:latin typeface="Calibri" panose="020F0502020204030204" pitchFamily="34" charset="0"/>
                          <a:ea typeface="Calibri" panose="020F0502020204030204" pitchFamily="34" charset="0"/>
                          <a:cs typeface="Times New Roman" panose="02020603050405020304" pitchFamily="18" charset="0"/>
                        </a:rPr>
                        <a:t>Documentarea SMC </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Cerința 4.4.2 </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“Atât cat este necesar, organizația trebuie să </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a)mențină informații documentate pentru a susține operarea proceselor  (manual, proceduri, ghiduri, instrucțiuni)</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b) să păstreze informații documentate pentru a conferi încredere ca procesele se realizează așa cum a fost planificat”</a:t>
                      </a:r>
                    </a:p>
                  </a:txBody>
                  <a:tcPr marL="68580" marR="68580" marT="0" marB="0"/>
                </a:tc>
                <a:tc>
                  <a:txBody>
                    <a:bodyPr/>
                    <a:lstStyle/>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3.1.</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elaborate/ revizuite proceduri interne cu privire la  elaborarea, aprobarea, revizuirea și arhivarea procedurilor</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3.2.</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analizate procedurile existente în cadrul organizației și au fost determinate cele care au fost necesar a fi incluse în SMC. </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3.3.</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revizuite procedurile existente</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3.4.</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elaborate proceduri pentru  activitățile/ procesele care nu erau documentate și care au necesitat documentare</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3.5.</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elaborate procedurile de sistem necesare ținerii sub control a SMC </a:t>
                      </a:r>
                    </a:p>
                    <a:p>
                      <a:pPr marL="0" marR="0">
                        <a:lnSpc>
                          <a:spcPct val="107000"/>
                        </a:lnSpc>
                        <a:spcBef>
                          <a:spcPts val="0"/>
                        </a:spcBef>
                        <a:spcAft>
                          <a:spcPts val="0"/>
                        </a:spcAft>
                      </a:pP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Procedura privind controlul informațiilor documentate </a:t>
                      </a:r>
                    </a:p>
                    <a:p>
                      <a:pPr marL="0" marR="0">
                        <a:lnSpc>
                          <a:spcPct val="107000"/>
                        </a:lnSpc>
                        <a:spcBef>
                          <a:spcPts val="0"/>
                        </a:spcBef>
                        <a:spcAft>
                          <a:spcPts val="0"/>
                        </a:spcAft>
                      </a:pP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Procedura privind controlul elementelor neconforme și acțiunilor corective </a:t>
                      </a:r>
                    </a:p>
                    <a:p>
                      <a:pPr marL="0" marR="0">
                        <a:lnSpc>
                          <a:spcPct val="107000"/>
                        </a:lnSpc>
                        <a:spcBef>
                          <a:spcPts val="0"/>
                        </a:spcBef>
                        <a:spcAft>
                          <a:spcPts val="0"/>
                        </a:spcAft>
                      </a:pP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Procedura privind desfășurarea auditurilor interne ale SMC</a:t>
                      </a:r>
                    </a:p>
                    <a:p>
                      <a:pPr marL="0" marR="0">
                        <a:lnSpc>
                          <a:spcPct val="107000"/>
                        </a:lnSpc>
                        <a:spcBef>
                          <a:spcPts val="0"/>
                        </a:spcBef>
                        <a:spcAft>
                          <a:spcPts val="0"/>
                        </a:spcAft>
                      </a:pP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Procedura privind identificarea, evaluarea si tratarea riscurilor</a:t>
                      </a:r>
                    </a:p>
                    <a:p>
                      <a:pPr marL="0" marR="0">
                        <a:lnSpc>
                          <a:spcPct val="107000"/>
                        </a:lnSpc>
                        <a:spcBef>
                          <a:spcPts val="0"/>
                        </a:spcBef>
                        <a:spcAft>
                          <a:spcPts val="0"/>
                        </a:spcAft>
                      </a:pP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Procedura privind analiza de management a SMC </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3.6</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 fost elaborată Politica în domeniul Calității </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3.7</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 fost elaborat Manualul SMC care descrie modul de funcționare a SMC in cadrul organizației (inclusiv descrierea contextului organizației si a domeniului SMC)</a:t>
                      </a:r>
                    </a:p>
                  </a:txBody>
                  <a:tcPr marL="68580" marR="68580" marT="0" marB="0"/>
                </a:tc>
                <a:extLst>
                  <a:ext uri="{0D108BD9-81ED-4DB2-BD59-A6C34878D82A}">
                    <a16:rowId xmlns:a16="http://schemas.microsoft.com/office/drawing/2014/main" val="1687243631"/>
                  </a:ext>
                </a:extLst>
              </a:tr>
            </a:tbl>
          </a:graphicData>
        </a:graphic>
      </p:graphicFrame>
    </p:spTree>
    <p:extLst>
      <p:ext uri="{BB962C8B-B14F-4D97-AF65-F5344CB8AC3E}">
        <p14:creationId xmlns:p14="http://schemas.microsoft.com/office/powerpoint/2010/main" val="336494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4</a:t>
            </a:r>
            <a:r>
              <a:rPr lang="en-GB" b="1" dirty="0"/>
              <a:t>. IMPLEMENTAREA SISTEMULUI DE MANAGEMENT CALITATE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4748727B-0154-815A-DC27-5A47FA35A000}"/>
              </a:ext>
            </a:extLst>
          </p:cNvPr>
          <p:cNvGraphicFramePr>
            <a:graphicFrameLocks noGrp="1"/>
          </p:cNvGraphicFramePr>
          <p:nvPr>
            <p:extLst>
              <p:ext uri="{D42A27DB-BD31-4B8C-83A1-F6EECF244321}">
                <p14:modId xmlns:p14="http://schemas.microsoft.com/office/powerpoint/2010/main" val="3707436800"/>
              </p:ext>
            </p:extLst>
          </p:nvPr>
        </p:nvGraphicFramePr>
        <p:xfrm>
          <a:off x="585926" y="1279063"/>
          <a:ext cx="11043824" cy="5448491"/>
        </p:xfrm>
        <a:graphic>
          <a:graphicData uri="http://schemas.openxmlformats.org/drawingml/2006/table">
            <a:tbl>
              <a:tblPr firstRow="1" bandRow="1">
                <a:tableStyleId>{8799B23B-EC83-4686-B30A-512413B5E67A}</a:tableStyleId>
              </a:tblPr>
              <a:tblGrid>
                <a:gridCol w="403778">
                  <a:extLst>
                    <a:ext uri="{9D8B030D-6E8A-4147-A177-3AD203B41FA5}">
                      <a16:colId xmlns:a16="http://schemas.microsoft.com/office/drawing/2014/main" val="3980886899"/>
                    </a:ext>
                  </a:extLst>
                </a:gridCol>
                <a:gridCol w="2259105">
                  <a:extLst>
                    <a:ext uri="{9D8B030D-6E8A-4147-A177-3AD203B41FA5}">
                      <a16:colId xmlns:a16="http://schemas.microsoft.com/office/drawing/2014/main" val="615638855"/>
                    </a:ext>
                  </a:extLst>
                </a:gridCol>
                <a:gridCol w="2850777">
                  <a:extLst>
                    <a:ext uri="{9D8B030D-6E8A-4147-A177-3AD203B41FA5}">
                      <a16:colId xmlns:a16="http://schemas.microsoft.com/office/drawing/2014/main" val="1045529627"/>
                    </a:ext>
                  </a:extLst>
                </a:gridCol>
                <a:gridCol w="5530164">
                  <a:extLst>
                    <a:ext uri="{9D8B030D-6E8A-4147-A177-3AD203B41FA5}">
                      <a16:colId xmlns:a16="http://schemas.microsoft.com/office/drawing/2014/main" val="2445217766"/>
                    </a:ext>
                  </a:extLst>
                </a:gridCol>
              </a:tblGrid>
              <a:tr h="370840">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Etapa</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Fundamentare în conformitate cu cerințele ISO 9001:2015</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Acțiuni</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547930"/>
                  </a:ext>
                </a:extLst>
              </a:tr>
              <a:tr h="370840">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a:lnSpc>
                          <a:spcPct val="107000"/>
                        </a:lnSpc>
                        <a:spcBef>
                          <a:spcPts val="0"/>
                        </a:spcBef>
                        <a:spcAft>
                          <a:spcPts val="0"/>
                        </a:spcAft>
                      </a:pPr>
                      <a:r>
                        <a:rPr lang="ro-RO" sz="1400" b="1" noProof="0">
                          <a:effectLst/>
                          <a:latin typeface="Calibri" panose="020F0502020204030204" pitchFamily="34" charset="0"/>
                          <a:ea typeface="Calibri" panose="020F0502020204030204" pitchFamily="34" charset="0"/>
                          <a:cs typeface="Times New Roman" panose="02020603050405020304" pitchFamily="18" charset="0"/>
                        </a:rPr>
                        <a:t>Stabilirea obiectivelor calității si programului de management pentru atingerea lor </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Cerința 6.2. </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Organizația trebuie să stabilească obiective referitoare la calitate pentru toate nivelurile și funcțiile relevante necesare SMC […] Atunci cand planifică modul in care să-și realizeze obiectivele, organizația trebuie să determine: ce se va face, ce resurse vor fi necesare, cine va fi responsabil, când se va finaliza, cum se vor elabora rezultatele”</a:t>
                      </a:r>
                    </a:p>
                  </a:txBody>
                  <a:tcPr marL="68580" marR="68580" marT="0" marB="0"/>
                </a:tc>
                <a:tc>
                  <a:txBody>
                    <a:bodyPr/>
                    <a:lstStyle/>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4.1. </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Au fost stabilite obiective pentru fiecare proces în corelație cu Politica în domeniul calității și cu strategia organizațională</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4.2.</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 fost stabilit un program de management anual care conține acțiuni suport pentru atingerea obiectivelor, termene și responsabilități </a:t>
                      </a:r>
                    </a:p>
                  </a:txBody>
                  <a:tcPr marL="68580" marR="68580" marT="0" marB="0"/>
                </a:tc>
                <a:extLst>
                  <a:ext uri="{0D108BD9-81ED-4DB2-BD59-A6C34878D82A}">
                    <a16:rowId xmlns:a16="http://schemas.microsoft.com/office/drawing/2014/main" val="1687243631"/>
                  </a:ext>
                </a:extLst>
              </a:tr>
              <a:tr h="370840">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nSpc>
                          <a:spcPct val="107000"/>
                        </a:lnSpc>
                        <a:spcBef>
                          <a:spcPts val="0"/>
                        </a:spcBef>
                        <a:spcAft>
                          <a:spcPts val="0"/>
                        </a:spcAft>
                      </a:pPr>
                      <a:r>
                        <a:rPr lang="ro-RO" sz="1400" b="1" noProof="0">
                          <a:effectLst/>
                          <a:latin typeface="Calibri" panose="020F0502020204030204" pitchFamily="34" charset="0"/>
                          <a:ea typeface="Calibri" panose="020F0502020204030204" pitchFamily="34" charset="0"/>
                          <a:cs typeface="Times New Roman" panose="02020603050405020304" pitchFamily="18" charset="0"/>
                        </a:rPr>
                        <a:t>Identificarea riscurilor/ oportunitatilor si tratarea acestora</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Cerința 6.1</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,,Atunci cand se planifică</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SMC […] organizația trebuie să determine riscurile si oportunitățile care necesită a fi tratate pentru a da asigurări că SMC poate obține rezultatele intenționate, pentru a crește efectele dorite […]. Organizația trebuie să planifice acțiuni de tratare a riscurilor și oportunităților și să determine eficacitatea acestora”</a:t>
                      </a:r>
                    </a:p>
                  </a:txBody>
                  <a:tcPr marL="68580" marR="68580" marT="0" marB="0"/>
                </a:tc>
                <a:tc>
                  <a:txBody>
                    <a:bodyPr/>
                    <a:lstStyle/>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5.1</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identificate și evaluate riscurile și oportunitățile pentru fiecare proces</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5.2.</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stabilite acțiuni de tratare a riscurilor si oportunităților </a:t>
                      </a:r>
                    </a:p>
                  </a:txBody>
                  <a:tcPr marL="68580" marR="68580" marT="0" marB="0"/>
                </a:tc>
                <a:extLst>
                  <a:ext uri="{0D108BD9-81ED-4DB2-BD59-A6C34878D82A}">
                    <a16:rowId xmlns:a16="http://schemas.microsoft.com/office/drawing/2014/main" val="829348520"/>
                  </a:ext>
                </a:extLst>
              </a:tr>
            </a:tbl>
          </a:graphicData>
        </a:graphic>
      </p:graphicFrame>
    </p:spTree>
    <p:extLst>
      <p:ext uri="{BB962C8B-B14F-4D97-AF65-F5344CB8AC3E}">
        <p14:creationId xmlns:p14="http://schemas.microsoft.com/office/powerpoint/2010/main" val="122578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4</a:t>
            </a:r>
            <a:r>
              <a:rPr lang="en-GB" b="1" dirty="0"/>
              <a:t>. IMPLEMENTAREA SISTEMULUI DE MANAGEMENT CALITATE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4748727B-0154-815A-DC27-5A47FA35A000}"/>
              </a:ext>
            </a:extLst>
          </p:cNvPr>
          <p:cNvGraphicFramePr>
            <a:graphicFrameLocks noGrp="1"/>
          </p:cNvGraphicFramePr>
          <p:nvPr>
            <p:extLst>
              <p:ext uri="{D42A27DB-BD31-4B8C-83A1-F6EECF244321}">
                <p14:modId xmlns:p14="http://schemas.microsoft.com/office/powerpoint/2010/main" val="2753925507"/>
              </p:ext>
            </p:extLst>
          </p:nvPr>
        </p:nvGraphicFramePr>
        <p:xfrm>
          <a:off x="585926" y="1279063"/>
          <a:ext cx="11043824" cy="3622231"/>
        </p:xfrm>
        <a:graphic>
          <a:graphicData uri="http://schemas.openxmlformats.org/drawingml/2006/table">
            <a:tbl>
              <a:tblPr firstRow="1" bandRow="1">
                <a:tableStyleId>{8799B23B-EC83-4686-B30A-512413B5E67A}</a:tableStyleId>
              </a:tblPr>
              <a:tblGrid>
                <a:gridCol w="403778">
                  <a:extLst>
                    <a:ext uri="{9D8B030D-6E8A-4147-A177-3AD203B41FA5}">
                      <a16:colId xmlns:a16="http://schemas.microsoft.com/office/drawing/2014/main" val="3980886899"/>
                    </a:ext>
                  </a:extLst>
                </a:gridCol>
                <a:gridCol w="2259105">
                  <a:extLst>
                    <a:ext uri="{9D8B030D-6E8A-4147-A177-3AD203B41FA5}">
                      <a16:colId xmlns:a16="http://schemas.microsoft.com/office/drawing/2014/main" val="615638855"/>
                    </a:ext>
                  </a:extLst>
                </a:gridCol>
                <a:gridCol w="2850777">
                  <a:extLst>
                    <a:ext uri="{9D8B030D-6E8A-4147-A177-3AD203B41FA5}">
                      <a16:colId xmlns:a16="http://schemas.microsoft.com/office/drawing/2014/main" val="1045529627"/>
                    </a:ext>
                  </a:extLst>
                </a:gridCol>
                <a:gridCol w="5530164">
                  <a:extLst>
                    <a:ext uri="{9D8B030D-6E8A-4147-A177-3AD203B41FA5}">
                      <a16:colId xmlns:a16="http://schemas.microsoft.com/office/drawing/2014/main" val="2445217766"/>
                    </a:ext>
                  </a:extLst>
                </a:gridCol>
              </a:tblGrid>
              <a:tr h="370840">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Etapa</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Fundamentare în conformitate cu cerințele ISO 9001:2015</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Acțiuni</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547930"/>
                  </a:ext>
                </a:extLst>
              </a:tr>
              <a:tr h="370840">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a:lnSpc>
                          <a:spcPct val="107000"/>
                        </a:lnSpc>
                        <a:spcBef>
                          <a:spcPts val="0"/>
                        </a:spcBef>
                        <a:spcAft>
                          <a:spcPts val="0"/>
                        </a:spcAft>
                      </a:pPr>
                      <a:r>
                        <a:rPr lang="ro-RO" sz="1400" b="1" noProof="0">
                          <a:effectLst/>
                          <a:latin typeface="Calibri" panose="020F0502020204030204" pitchFamily="34" charset="0"/>
                          <a:ea typeface="Calibri" panose="020F0502020204030204" pitchFamily="34" charset="0"/>
                          <a:cs typeface="Times New Roman" panose="02020603050405020304" pitchFamily="18" charset="0"/>
                        </a:rPr>
                        <a:t>Audit intern al SMC </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Cerința 9.2</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Organizatia trebuie să efectueze audituri interne la intervale planificate pentru a se asigura ca SMC este conform cu cerințele proprii organizatiei si cu cerințele ISO 9001” </a:t>
                      </a:r>
                    </a:p>
                  </a:txBody>
                  <a:tcPr marL="68580" marR="68580" marT="0" marB="0"/>
                </a:tc>
                <a:tc>
                  <a:txBody>
                    <a:bodyPr/>
                    <a:lstStyle/>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6.1.</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stabilite echipe de auditori interni pentru SMC</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6.2.</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planificate audituri interne ale SMC</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6.3</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realizate auditurile interne conform planificării</a:t>
                      </a:r>
                    </a:p>
                  </a:txBody>
                  <a:tcPr marL="68580" marR="68580" marT="0" marB="0"/>
                </a:tc>
                <a:extLst>
                  <a:ext uri="{0D108BD9-81ED-4DB2-BD59-A6C34878D82A}">
                    <a16:rowId xmlns:a16="http://schemas.microsoft.com/office/drawing/2014/main" val="1687243631"/>
                  </a:ext>
                </a:extLst>
              </a:tr>
              <a:tr h="370840">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7. </a:t>
                      </a:r>
                    </a:p>
                  </a:txBody>
                  <a:tcPr marL="68580" marR="68580" marT="0" marB="0"/>
                </a:tc>
                <a:tc>
                  <a:txBody>
                    <a:bodyPr/>
                    <a:lstStyle/>
                    <a:p>
                      <a:pPr marL="0" marR="0">
                        <a:lnSpc>
                          <a:spcPct val="107000"/>
                        </a:lnSpc>
                        <a:spcBef>
                          <a:spcPts val="0"/>
                        </a:spcBef>
                        <a:spcAft>
                          <a:spcPts val="0"/>
                        </a:spcAft>
                      </a:pPr>
                      <a:r>
                        <a:rPr lang="ro-RO" sz="1400" b="1" noProof="0">
                          <a:effectLst/>
                          <a:latin typeface="Calibri" panose="020F0502020204030204" pitchFamily="34" charset="0"/>
                          <a:ea typeface="Calibri" panose="020F0502020204030204" pitchFamily="34" charset="0"/>
                          <a:cs typeface="Times New Roman" panose="02020603050405020304" pitchFamily="18" charset="0"/>
                        </a:rPr>
                        <a:t>Analiza efectuată de management </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Cerinta 9.3 </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“Managementul de la cel mai înalt nivel trebuie sa analizeze la intervale planificate SMC pentru a se asigura că este in continuare corespunzător, adecvat, eficace si aliniat cu direcția strategică a organizației</a:t>
                      </a:r>
                    </a:p>
                  </a:txBody>
                  <a:tcPr marL="68580" marR="68580" marT="0" marB="0"/>
                </a:tc>
                <a:tc>
                  <a:txBody>
                    <a:bodyPr/>
                    <a:lstStyle/>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7.1.</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Întocmirea de rapoarte/informări privind performanța proceselor, SMC</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7.2.</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Organizarea unei ședințe la care să participe conducerea organizației, responsabilii de procese, Reprezentantul Conducerii pentru SMC </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7.3.</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Definirea unui plan de acțiuni pentru îmbunătățirea continua a SMC</a:t>
                      </a:r>
                    </a:p>
                  </a:txBody>
                  <a:tcPr marL="68580" marR="68580" marT="0" marB="0"/>
                </a:tc>
                <a:extLst>
                  <a:ext uri="{0D108BD9-81ED-4DB2-BD59-A6C34878D82A}">
                    <a16:rowId xmlns:a16="http://schemas.microsoft.com/office/drawing/2014/main" val="829348520"/>
                  </a:ext>
                </a:extLst>
              </a:tr>
            </a:tbl>
          </a:graphicData>
        </a:graphic>
      </p:graphicFrame>
    </p:spTree>
    <p:extLst>
      <p:ext uri="{BB962C8B-B14F-4D97-AF65-F5344CB8AC3E}">
        <p14:creationId xmlns:p14="http://schemas.microsoft.com/office/powerpoint/2010/main" val="298056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5</a:t>
            </a:r>
            <a:r>
              <a:rPr lang="en-GB" b="1" dirty="0"/>
              <a:t>. </a:t>
            </a:r>
            <a:r>
              <a:rPr lang="ro-RO" b="1" dirty="0"/>
              <a:t>INSTRUIRE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68481"/>
            <a:ext cx="11132598" cy="5863702"/>
          </a:xfrm>
        </p:spPr>
        <p:txBody>
          <a:bodyPr>
            <a:noAutofit/>
          </a:bodyPr>
          <a:lstStyle/>
          <a:p>
            <a:pPr marL="0" indent="0">
              <a:buNone/>
            </a:pPr>
            <a:endParaRPr lang="en-GB" sz="1100" dirty="0"/>
          </a:p>
          <a:p>
            <a:pPr marL="0" indent="0">
              <a:buNone/>
            </a:pPr>
            <a:r>
              <a:rPr lang="ro-RO" sz="1600" b="1" dirty="0"/>
              <a:t>5</a:t>
            </a:r>
            <a:r>
              <a:rPr lang="en-GB" sz="1600" b="1" dirty="0"/>
              <a:t>.1 </a:t>
            </a:r>
            <a:r>
              <a:rPr lang="it-IT" sz="1600" b="1" dirty="0"/>
              <a:t>WORKSHOP</a:t>
            </a:r>
            <a:r>
              <a:rPr lang="ro-RO" sz="1600" b="1" dirty="0"/>
              <a:t>URI</a:t>
            </a:r>
            <a:r>
              <a:rPr lang="it-IT" sz="1600" b="1" dirty="0"/>
              <a:t> PENTRU DISEMINAREA SI PROMOVAREA SISTEMULUI DE MANAGEMENT AL CALITĂȚII ISO 9001:2015</a:t>
            </a:r>
          </a:p>
          <a:p>
            <a:pPr marL="0" indent="0">
              <a:buNone/>
            </a:pPr>
            <a:r>
              <a:rPr lang="en-GB" sz="1600" dirty="0"/>
              <a:t> </a:t>
            </a:r>
            <a:r>
              <a:rPr lang="en-GB" sz="1600" b="1" dirty="0" err="1"/>
              <a:t>Sesiunea</a:t>
            </a:r>
            <a:r>
              <a:rPr lang="en-GB" sz="1600" b="1" dirty="0"/>
              <a:t> I – 25 </a:t>
            </a:r>
            <a:r>
              <a:rPr lang="en-GB" sz="1600" b="1" dirty="0" err="1"/>
              <a:t>mai</a:t>
            </a:r>
            <a:r>
              <a:rPr lang="en-GB" sz="1600" b="1" dirty="0"/>
              <a:t> 2021 </a:t>
            </a:r>
          </a:p>
          <a:p>
            <a:r>
              <a:rPr lang="en-GB" sz="1600" dirty="0" err="1"/>
              <a:t>Loc</a:t>
            </a:r>
            <a:r>
              <a:rPr lang="en-GB" sz="1600" dirty="0"/>
              <a:t> de </a:t>
            </a:r>
            <a:r>
              <a:rPr lang="en-GB" sz="1600" dirty="0" err="1"/>
              <a:t>desfășurare</a:t>
            </a:r>
            <a:r>
              <a:rPr lang="en-GB" sz="1600" dirty="0"/>
              <a:t>: Hotel </a:t>
            </a:r>
            <a:r>
              <a:rPr lang="en-GB" sz="1600" dirty="0" err="1"/>
              <a:t>Internațional</a:t>
            </a:r>
            <a:r>
              <a:rPr lang="en-GB" sz="1600" dirty="0"/>
              <a:t> </a:t>
            </a:r>
            <a:r>
              <a:rPr lang="en-GB" sz="1600" dirty="0" err="1"/>
              <a:t>Unirii</a:t>
            </a:r>
            <a:r>
              <a:rPr lang="en-GB" sz="1600" dirty="0"/>
              <a:t> </a:t>
            </a:r>
            <a:r>
              <a:rPr lang="en-GB" sz="1600" dirty="0" err="1"/>
              <a:t>București</a:t>
            </a:r>
            <a:r>
              <a:rPr lang="en-GB" sz="1600" dirty="0"/>
              <a:t>, Strada </a:t>
            </a:r>
            <a:r>
              <a:rPr lang="en-GB" sz="1600" dirty="0" err="1"/>
              <a:t>Căuzași</a:t>
            </a:r>
            <a:r>
              <a:rPr lang="en-GB" sz="1600" dirty="0"/>
              <a:t>, nr. 27-25, Sector 3, </a:t>
            </a:r>
            <a:r>
              <a:rPr lang="en-GB" sz="1600" dirty="0" err="1"/>
              <a:t>București</a:t>
            </a:r>
            <a:r>
              <a:rPr lang="en-GB" sz="1600" dirty="0"/>
              <a:t> </a:t>
            </a:r>
            <a:r>
              <a:rPr lang="en-GB" sz="1600" dirty="0" err="1"/>
              <a:t>sau</a:t>
            </a:r>
            <a:r>
              <a:rPr lang="en-GB" sz="1600" dirty="0"/>
              <a:t> online via Microsoft Teams</a:t>
            </a:r>
          </a:p>
          <a:p>
            <a:r>
              <a:rPr lang="en-GB" sz="1600" dirty="0"/>
              <a:t>Formator: Carmen Traistaru</a:t>
            </a:r>
          </a:p>
          <a:p>
            <a:r>
              <a:rPr lang="en-GB" sz="1600" dirty="0" err="1"/>
              <a:t>Grup</a:t>
            </a:r>
            <a:r>
              <a:rPr lang="en-GB" sz="1600" dirty="0"/>
              <a:t> </a:t>
            </a:r>
            <a:r>
              <a:rPr lang="en-GB" sz="1600" dirty="0" err="1"/>
              <a:t>țintă</a:t>
            </a:r>
            <a:r>
              <a:rPr lang="en-GB" sz="1600" dirty="0"/>
              <a:t>: 42 </a:t>
            </a:r>
            <a:r>
              <a:rPr lang="en-GB" sz="1600" dirty="0" err="1"/>
              <a:t>cursanți</a:t>
            </a:r>
            <a:endParaRPr lang="ro-RO" sz="1600" b="1" dirty="0"/>
          </a:p>
          <a:p>
            <a:pPr marL="0" indent="0">
              <a:buNone/>
            </a:pPr>
            <a:endParaRPr lang="ro-RO" sz="1600" b="1" dirty="0"/>
          </a:p>
          <a:p>
            <a:pPr marL="0" indent="0">
              <a:buNone/>
            </a:pPr>
            <a:r>
              <a:rPr lang="en-GB" sz="1600" b="1" dirty="0" err="1"/>
              <a:t>Sesiunea</a:t>
            </a:r>
            <a:r>
              <a:rPr lang="en-GB" sz="1600" b="1" dirty="0"/>
              <a:t> II – 26 </a:t>
            </a:r>
            <a:r>
              <a:rPr lang="en-GB" sz="1600" b="1" dirty="0" err="1"/>
              <a:t>mai</a:t>
            </a:r>
            <a:r>
              <a:rPr lang="en-GB" sz="1600" b="1" dirty="0"/>
              <a:t> 2021 </a:t>
            </a:r>
          </a:p>
          <a:p>
            <a:r>
              <a:rPr lang="en-GB" sz="1600" dirty="0" err="1"/>
              <a:t>Loc</a:t>
            </a:r>
            <a:r>
              <a:rPr lang="en-GB" sz="1600" dirty="0"/>
              <a:t> de </a:t>
            </a:r>
            <a:r>
              <a:rPr lang="en-GB" sz="1600" dirty="0" err="1"/>
              <a:t>desfășurare</a:t>
            </a:r>
            <a:r>
              <a:rPr lang="en-GB" sz="1600" dirty="0"/>
              <a:t>: Hotel </a:t>
            </a:r>
            <a:r>
              <a:rPr lang="en-GB" sz="1600" dirty="0" err="1"/>
              <a:t>Internațional</a:t>
            </a:r>
            <a:r>
              <a:rPr lang="en-GB" sz="1600" dirty="0"/>
              <a:t> </a:t>
            </a:r>
            <a:r>
              <a:rPr lang="en-GB" sz="1600" dirty="0" err="1"/>
              <a:t>Unirii</a:t>
            </a:r>
            <a:r>
              <a:rPr lang="en-GB" sz="1600" dirty="0"/>
              <a:t> </a:t>
            </a:r>
            <a:r>
              <a:rPr lang="en-GB" sz="1600" dirty="0" err="1"/>
              <a:t>București</a:t>
            </a:r>
            <a:r>
              <a:rPr lang="en-GB" sz="1600" dirty="0"/>
              <a:t>, Strada </a:t>
            </a:r>
            <a:r>
              <a:rPr lang="en-GB" sz="1600" dirty="0" err="1"/>
              <a:t>Căuzași</a:t>
            </a:r>
            <a:r>
              <a:rPr lang="en-GB" sz="1600" dirty="0"/>
              <a:t>, nr. 27-25, Sector 3, </a:t>
            </a:r>
            <a:r>
              <a:rPr lang="en-GB" sz="1600" dirty="0" err="1"/>
              <a:t>București</a:t>
            </a:r>
            <a:r>
              <a:rPr lang="en-GB" sz="1600" dirty="0"/>
              <a:t> </a:t>
            </a:r>
            <a:r>
              <a:rPr lang="en-GB" sz="1600" dirty="0" err="1"/>
              <a:t>sau</a:t>
            </a:r>
            <a:r>
              <a:rPr lang="en-GB" sz="1600" dirty="0"/>
              <a:t> online via Microsoft Teams</a:t>
            </a:r>
          </a:p>
          <a:p>
            <a:r>
              <a:rPr lang="en-GB" sz="1600" dirty="0"/>
              <a:t>Formator: Carmen Traistaru</a:t>
            </a:r>
          </a:p>
          <a:p>
            <a:r>
              <a:rPr lang="en-GB" sz="1600" dirty="0" err="1"/>
              <a:t>Grup</a:t>
            </a:r>
            <a:r>
              <a:rPr lang="en-GB" sz="1600" dirty="0"/>
              <a:t> </a:t>
            </a:r>
            <a:r>
              <a:rPr lang="en-GB" sz="1600" dirty="0" err="1"/>
              <a:t>țintă</a:t>
            </a:r>
            <a:r>
              <a:rPr lang="en-GB" sz="1600" dirty="0"/>
              <a:t>: 48 </a:t>
            </a:r>
            <a:r>
              <a:rPr lang="en-GB" sz="1600" dirty="0" err="1"/>
              <a:t>cursanți</a:t>
            </a:r>
            <a:endParaRPr lang="en-GB" sz="1600" dirty="0"/>
          </a:p>
        </p:txBody>
      </p:sp>
      <p:pic>
        <p:nvPicPr>
          <p:cNvPr id="3" name="Picture 2">
            <a:extLst>
              <a:ext uri="{FF2B5EF4-FFF2-40B4-BE49-F238E27FC236}">
                <a16:creationId xmlns:a16="http://schemas.microsoft.com/office/drawing/2014/main" id="{7E3BA1A1-ACDA-907D-EFF9-4FB033AAA2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488" y="5317519"/>
            <a:ext cx="3685876" cy="1144000"/>
          </a:xfrm>
          <a:prstGeom prst="rect">
            <a:avLst/>
          </a:prstGeom>
          <a:noFill/>
        </p:spPr>
      </p:pic>
      <p:pic>
        <p:nvPicPr>
          <p:cNvPr id="7" name="Picture 6">
            <a:extLst>
              <a:ext uri="{FF2B5EF4-FFF2-40B4-BE49-F238E27FC236}">
                <a16:creationId xmlns:a16="http://schemas.microsoft.com/office/drawing/2014/main" id="{93530905-84A9-E4CA-CA0F-60F6DE4496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4197" y="5317520"/>
            <a:ext cx="3791903" cy="1167352"/>
          </a:xfrm>
          <a:prstGeom prst="rect">
            <a:avLst/>
          </a:prstGeom>
          <a:noFill/>
        </p:spPr>
      </p:pic>
    </p:spTree>
    <p:extLst>
      <p:ext uri="{BB962C8B-B14F-4D97-AF65-F5344CB8AC3E}">
        <p14:creationId xmlns:p14="http://schemas.microsoft.com/office/powerpoint/2010/main" val="60996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5</a:t>
            </a:r>
            <a:r>
              <a:rPr lang="en-GB" b="1" dirty="0"/>
              <a:t>. </a:t>
            </a:r>
            <a:r>
              <a:rPr lang="ro-RO" b="1" dirty="0"/>
              <a:t>INSTRUIRE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8B5353-C029-9D97-55C2-914378B785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896" y="1412687"/>
            <a:ext cx="4584700" cy="2755900"/>
          </a:xfrm>
          <a:prstGeom prst="rect">
            <a:avLst/>
          </a:prstGeom>
          <a:noFill/>
        </p:spPr>
      </p:pic>
      <p:pic>
        <p:nvPicPr>
          <p:cNvPr id="11" name="Picture 10">
            <a:extLst>
              <a:ext uri="{FF2B5EF4-FFF2-40B4-BE49-F238E27FC236}">
                <a16:creationId xmlns:a16="http://schemas.microsoft.com/office/drawing/2014/main" id="{193F1330-BE9A-169C-A595-FD45C794A8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4400" y="1412687"/>
            <a:ext cx="4584700" cy="2755900"/>
          </a:xfrm>
          <a:prstGeom prst="rect">
            <a:avLst/>
          </a:prstGeom>
          <a:noFill/>
        </p:spPr>
      </p:pic>
    </p:spTree>
    <p:extLst>
      <p:ext uri="{BB962C8B-B14F-4D97-AF65-F5344CB8AC3E}">
        <p14:creationId xmlns:p14="http://schemas.microsoft.com/office/powerpoint/2010/main" val="72133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5</a:t>
            </a:r>
            <a:r>
              <a:rPr lang="en-GB" b="1" dirty="0"/>
              <a:t>. </a:t>
            </a:r>
            <a:r>
              <a:rPr lang="ro-RO" b="1" dirty="0"/>
              <a:t>INSTRUIRE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68481"/>
            <a:ext cx="11132598" cy="5863702"/>
          </a:xfrm>
        </p:spPr>
        <p:txBody>
          <a:bodyPr>
            <a:noAutofit/>
          </a:bodyPr>
          <a:lstStyle/>
          <a:p>
            <a:pPr marL="0" indent="0">
              <a:buNone/>
            </a:pPr>
            <a:endParaRPr lang="en-GB" sz="1100" dirty="0"/>
          </a:p>
          <a:p>
            <a:pPr marL="0" indent="0">
              <a:buNone/>
            </a:pPr>
            <a:r>
              <a:rPr lang="ro-RO" sz="1600" b="1" dirty="0"/>
              <a:t>5</a:t>
            </a:r>
            <a:r>
              <a:rPr lang="en-GB" sz="1600" b="1" dirty="0"/>
              <a:t>.</a:t>
            </a:r>
            <a:r>
              <a:rPr lang="ro-RO" sz="1600" b="1" dirty="0"/>
              <a:t>2</a:t>
            </a:r>
            <a:r>
              <a:rPr lang="en-GB" sz="1600" b="1" dirty="0"/>
              <a:t> </a:t>
            </a:r>
            <a:r>
              <a:rPr lang="ro-RO" sz="1600" b="1" dirty="0"/>
              <a:t>INSTRUIREA ANGAJAȚILOR</a:t>
            </a:r>
            <a:r>
              <a:rPr lang="it-IT" sz="1600" b="1" dirty="0"/>
              <a:t> ADR si CERT-RO privind utilizarea standardului ISO 9001:2015</a:t>
            </a:r>
          </a:p>
          <a:p>
            <a:pPr marR="0" lvl="0">
              <a:spcAft>
                <a:spcPts val="1200"/>
              </a:spcAft>
            </a:pPr>
            <a:r>
              <a:rPr lang="ro-RO" sz="1600" dirty="0"/>
              <a:t>Perioada: 14 - 16 septembrie 2021 </a:t>
            </a:r>
            <a:endParaRPr lang="en-GB" sz="1600" dirty="0"/>
          </a:p>
          <a:p>
            <a:pPr marR="0" lvl="0">
              <a:spcAft>
                <a:spcPts val="1200"/>
              </a:spcAft>
            </a:pPr>
            <a:r>
              <a:rPr lang="ro-RO" sz="1600" dirty="0"/>
              <a:t>Loc de desfășurare: Hotel Rozmarin, Predeal, Bulevardul Mihail Săulescu 159</a:t>
            </a:r>
            <a:endParaRPr lang="en-GB" sz="1600" dirty="0"/>
          </a:p>
          <a:p>
            <a:pPr marR="0" lvl="0">
              <a:spcAft>
                <a:spcPts val="1200"/>
              </a:spcAft>
            </a:pPr>
            <a:r>
              <a:rPr lang="ro-RO" sz="1600" dirty="0"/>
              <a:t>Formator: Carmen Traistaru</a:t>
            </a:r>
            <a:endParaRPr lang="en-GB" sz="1600" dirty="0"/>
          </a:p>
          <a:p>
            <a:pPr marR="0" lvl="0">
              <a:spcAft>
                <a:spcPts val="1200"/>
              </a:spcAft>
            </a:pPr>
            <a:r>
              <a:rPr lang="ro-RO" sz="1600" dirty="0"/>
              <a:t>Grup țintă: 20 cursanți</a:t>
            </a:r>
          </a:p>
          <a:p>
            <a:pPr marR="0" lvl="0">
              <a:spcAft>
                <a:spcPts val="1200"/>
              </a:spcAft>
            </a:pPr>
            <a:endParaRPr lang="ro-RO" sz="1600" dirty="0"/>
          </a:p>
          <a:p>
            <a:pPr marR="0" lvl="0" algn="just">
              <a:spcAft>
                <a:spcPts val="1200"/>
              </a:spcAft>
            </a:pPr>
            <a:r>
              <a:rPr lang="ro-RO" sz="1600" dirty="0"/>
              <a:t>La instruire au participat 10 persoane din cadrul ADR și 10 persoane din cadrul CERT-RO.</a:t>
            </a:r>
          </a:p>
          <a:p>
            <a:pPr marR="0" lvl="0" algn="just">
              <a:spcAft>
                <a:spcPts val="1200"/>
              </a:spcAft>
            </a:pPr>
            <a:r>
              <a:rPr lang="ro-RO" sz="1600" dirty="0"/>
              <a:t>Sesiunea de instruire a avut scopul final ca participanții să înțeleagă modul cum se construiește și menține un Sistem de Management Calitate și cum auditul intern poate fi utilizat la determinarea eficacității proceselor și la creșterea performanței instituției publice. Sesiunea a fost interactivă și a încurajat interacțiunea cursanților prin adresarea de întrebări individuale, cât și studii de caz. De asemenea, a fost inclus un modul dedicat principiilor orizontale: dezvoltare durabilă și egalitatea de șanse. </a:t>
            </a:r>
          </a:p>
          <a:p>
            <a:pPr marR="0" lvl="0">
              <a:spcAft>
                <a:spcPts val="1200"/>
              </a:spcAft>
            </a:pPr>
            <a:r>
              <a:rPr lang="ro-RO" sz="1600" dirty="0"/>
              <a:t>În cadrul acestei sesiuni de instruire, au fost formați auditorii interni care au realizat și vor realiza în continuare auditurile interne ale calității în cadrul celor două organizații.</a:t>
            </a:r>
            <a:endParaRPr lang="en-GB" sz="1600" dirty="0"/>
          </a:p>
          <a:p>
            <a:pPr marL="0" indent="0">
              <a:buNone/>
            </a:pPr>
            <a:endParaRPr lang="ro-RO" sz="1600" b="1" dirty="0"/>
          </a:p>
        </p:txBody>
      </p:sp>
    </p:spTree>
    <p:extLst>
      <p:ext uri="{BB962C8B-B14F-4D97-AF65-F5344CB8AC3E}">
        <p14:creationId xmlns:p14="http://schemas.microsoft.com/office/powerpoint/2010/main" val="181385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273377" y="605446"/>
            <a:ext cx="11592771" cy="369332"/>
          </a:xfrm>
          <a:prstGeom prst="rect">
            <a:avLst/>
          </a:prstGeom>
          <a:solidFill>
            <a:schemeClr val="accent2">
              <a:lumMod val="20000"/>
              <a:lumOff val="80000"/>
            </a:schemeClr>
          </a:solidFill>
        </p:spPr>
        <p:txBody>
          <a:bodyPr wrap="square" rtlCol="0">
            <a:spAutoFit/>
          </a:bodyPr>
          <a:lstStyle/>
          <a:p>
            <a:r>
              <a:rPr lang="ro-RO" b="1" dirty="0"/>
              <a:t>5</a:t>
            </a:r>
            <a:r>
              <a:rPr lang="en-GB" b="1" dirty="0"/>
              <a:t>. </a:t>
            </a:r>
            <a:r>
              <a:rPr lang="ro-RO" b="1" dirty="0"/>
              <a:t>INSTRUIRE - PLAN</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09" y="6581775"/>
            <a:ext cx="687800" cy="2762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CCF2F4C-2136-4D03-A36C-B00DC0F204A4}"/>
              </a:ext>
            </a:extLst>
          </p:cNvPr>
          <p:cNvSpPr txBox="1"/>
          <p:nvPr/>
        </p:nvSpPr>
        <p:spPr>
          <a:xfrm>
            <a:off x="273377" y="1054606"/>
            <a:ext cx="2374090" cy="1200329"/>
          </a:xfrm>
          <a:prstGeom prst="rect">
            <a:avLst/>
          </a:prstGeom>
          <a:solidFill>
            <a:schemeClr val="accent2">
              <a:lumMod val="20000"/>
              <a:lumOff val="80000"/>
            </a:schemeClr>
          </a:solidFill>
        </p:spPr>
        <p:txBody>
          <a:bodyPr wrap="square" rtlCol="0">
            <a:spAutoFit/>
          </a:bodyPr>
          <a:lstStyle/>
          <a:p>
            <a:pPr algn="ctr"/>
            <a:r>
              <a:rPr lang="ro-RO" dirty="0"/>
              <a:t>Partea I </a:t>
            </a:r>
          </a:p>
          <a:p>
            <a:pPr algn="ctr"/>
            <a:r>
              <a:rPr lang="ro-RO" dirty="0"/>
              <a:t>CERINTE ISO 9001:2015</a:t>
            </a:r>
          </a:p>
          <a:p>
            <a:pPr algn="ctr"/>
            <a:endParaRPr lang="ro-RO" dirty="0"/>
          </a:p>
          <a:p>
            <a:pPr algn="ctr"/>
            <a:endParaRPr lang="ro-RO" dirty="0"/>
          </a:p>
        </p:txBody>
      </p:sp>
      <p:sp>
        <p:nvSpPr>
          <p:cNvPr id="21" name="TextBox 20">
            <a:extLst>
              <a:ext uri="{FF2B5EF4-FFF2-40B4-BE49-F238E27FC236}">
                <a16:creationId xmlns:a16="http://schemas.microsoft.com/office/drawing/2014/main" id="{794FFE10-FE1D-422F-807D-F40B3CF4A3D1}"/>
              </a:ext>
            </a:extLst>
          </p:cNvPr>
          <p:cNvSpPr txBox="1"/>
          <p:nvPr/>
        </p:nvSpPr>
        <p:spPr>
          <a:xfrm>
            <a:off x="6332692" y="1032808"/>
            <a:ext cx="2611701" cy="1200329"/>
          </a:xfrm>
          <a:prstGeom prst="rect">
            <a:avLst/>
          </a:prstGeom>
          <a:solidFill>
            <a:schemeClr val="accent2">
              <a:lumMod val="20000"/>
              <a:lumOff val="80000"/>
            </a:schemeClr>
          </a:solidFill>
        </p:spPr>
        <p:txBody>
          <a:bodyPr wrap="square" rtlCol="0">
            <a:spAutoFit/>
          </a:bodyPr>
          <a:lstStyle/>
          <a:p>
            <a:pPr algn="ctr"/>
            <a:r>
              <a:rPr lang="ro-RO" dirty="0"/>
              <a:t>Partea III </a:t>
            </a:r>
          </a:p>
          <a:p>
            <a:pPr algn="ctr"/>
            <a:r>
              <a:rPr lang="ro-RO" dirty="0"/>
              <a:t>PROCESUL DE AUDITARE INTERNA A UNUI SMC</a:t>
            </a:r>
          </a:p>
          <a:p>
            <a:pPr algn="ctr"/>
            <a:endParaRPr lang="ro-RO" dirty="0"/>
          </a:p>
        </p:txBody>
      </p:sp>
      <p:sp>
        <p:nvSpPr>
          <p:cNvPr id="22" name="TextBox 21">
            <a:extLst>
              <a:ext uri="{FF2B5EF4-FFF2-40B4-BE49-F238E27FC236}">
                <a16:creationId xmlns:a16="http://schemas.microsoft.com/office/drawing/2014/main" id="{073012BB-6156-485B-803F-AF91DC1C0542}"/>
              </a:ext>
            </a:extLst>
          </p:cNvPr>
          <p:cNvSpPr txBox="1"/>
          <p:nvPr/>
        </p:nvSpPr>
        <p:spPr>
          <a:xfrm>
            <a:off x="3077998" y="1054605"/>
            <a:ext cx="3092725" cy="1200329"/>
          </a:xfrm>
          <a:prstGeom prst="rect">
            <a:avLst/>
          </a:prstGeom>
          <a:solidFill>
            <a:schemeClr val="accent2">
              <a:lumMod val="20000"/>
              <a:lumOff val="80000"/>
            </a:schemeClr>
          </a:solidFill>
        </p:spPr>
        <p:txBody>
          <a:bodyPr wrap="square" rtlCol="0">
            <a:spAutoFit/>
          </a:bodyPr>
          <a:lstStyle/>
          <a:p>
            <a:pPr algn="ctr"/>
            <a:r>
              <a:rPr lang="ro-RO" dirty="0"/>
              <a:t>Partea II</a:t>
            </a:r>
          </a:p>
          <a:p>
            <a:pPr algn="ctr"/>
            <a:r>
              <a:rPr lang="ro-RO" dirty="0"/>
              <a:t>PRINCIPII ORIZONTALE în IMPLEMENTAREA PROIECTULUI</a:t>
            </a:r>
          </a:p>
          <a:p>
            <a:pPr algn="ctr"/>
            <a:r>
              <a:rPr lang="ro-RO" dirty="0"/>
              <a:t> </a:t>
            </a:r>
          </a:p>
        </p:txBody>
      </p:sp>
      <p:sp>
        <p:nvSpPr>
          <p:cNvPr id="23" name="TextBox 22">
            <a:extLst>
              <a:ext uri="{FF2B5EF4-FFF2-40B4-BE49-F238E27FC236}">
                <a16:creationId xmlns:a16="http://schemas.microsoft.com/office/drawing/2014/main" id="{7B9F3DE0-27F6-478D-9C3C-D31E64BACB06}"/>
              </a:ext>
            </a:extLst>
          </p:cNvPr>
          <p:cNvSpPr txBox="1"/>
          <p:nvPr/>
        </p:nvSpPr>
        <p:spPr>
          <a:xfrm>
            <a:off x="9254448" y="1055204"/>
            <a:ext cx="2611701" cy="923330"/>
          </a:xfrm>
          <a:prstGeom prst="rect">
            <a:avLst/>
          </a:prstGeom>
          <a:solidFill>
            <a:schemeClr val="accent2">
              <a:lumMod val="20000"/>
              <a:lumOff val="80000"/>
            </a:schemeClr>
          </a:solidFill>
        </p:spPr>
        <p:txBody>
          <a:bodyPr wrap="square" rtlCol="0">
            <a:spAutoFit/>
          </a:bodyPr>
          <a:lstStyle/>
          <a:p>
            <a:pPr algn="ctr"/>
            <a:r>
              <a:rPr lang="ro-RO" dirty="0"/>
              <a:t>Partea IV </a:t>
            </a:r>
          </a:p>
          <a:p>
            <a:pPr algn="ctr"/>
            <a:r>
              <a:rPr lang="ro-RO" dirty="0"/>
              <a:t>EXERCITII și STUDII DE CAZ</a:t>
            </a:r>
          </a:p>
        </p:txBody>
      </p:sp>
      <p:sp>
        <p:nvSpPr>
          <p:cNvPr id="25" name="TextBox 24">
            <a:extLst>
              <a:ext uri="{FF2B5EF4-FFF2-40B4-BE49-F238E27FC236}">
                <a16:creationId xmlns:a16="http://schemas.microsoft.com/office/drawing/2014/main" id="{E177EFF9-2C19-4E23-9CF6-81C83512AF29}"/>
              </a:ext>
            </a:extLst>
          </p:cNvPr>
          <p:cNvSpPr txBox="1"/>
          <p:nvPr/>
        </p:nvSpPr>
        <p:spPr>
          <a:xfrm>
            <a:off x="325852" y="2334763"/>
            <a:ext cx="2374090" cy="4801314"/>
          </a:xfrm>
          <a:prstGeom prst="rect">
            <a:avLst/>
          </a:prstGeom>
          <a:noFill/>
        </p:spPr>
        <p:txBody>
          <a:bodyPr wrap="square" rtlCol="0">
            <a:spAutoFit/>
          </a:bodyPr>
          <a:lstStyle/>
          <a:p>
            <a:pPr marL="342900" indent="-342900">
              <a:buAutoNum type="arabicPeriod"/>
            </a:pPr>
            <a:r>
              <a:rPr lang="ro-RO" dirty="0"/>
              <a:t>Conceptul de calitate în administrația publică </a:t>
            </a:r>
          </a:p>
          <a:p>
            <a:pPr marL="342900" indent="-342900">
              <a:buAutoNum type="arabicPeriod"/>
            </a:pPr>
            <a:r>
              <a:rPr lang="ro-RO" dirty="0"/>
              <a:t>Structura ISO 9001:2015</a:t>
            </a:r>
          </a:p>
          <a:p>
            <a:pPr marL="342900" indent="-342900">
              <a:buAutoNum type="arabicPeriod"/>
            </a:pPr>
            <a:r>
              <a:rPr lang="ro-RO" dirty="0"/>
              <a:t>Termeni specifici</a:t>
            </a:r>
          </a:p>
          <a:p>
            <a:pPr marL="342900" indent="-342900">
              <a:buAutoNum type="arabicPeriod"/>
            </a:pPr>
            <a:r>
              <a:rPr lang="ro-RO" dirty="0"/>
              <a:t>Context organizațional</a:t>
            </a:r>
          </a:p>
          <a:p>
            <a:pPr marL="342900" indent="-342900">
              <a:buAutoNum type="arabicPeriod"/>
            </a:pPr>
            <a:r>
              <a:rPr lang="ro-RO" dirty="0"/>
              <a:t>Leadership</a:t>
            </a:r>
          </a:p>
          <a:p>
            <a:pPr marL="342900" indent="-342900">
              <a:buAutoNum type="arabicPeriod"/>
            </a:pPr>
            <a:r>
              <a:rPr lang="ro-RO" dirty="0"/>
              <a:t>Planificare </a:t>
            </a:r>
          </a:p>
          <a:p>
            <a:pPr marL="342900" indent="-342900">
              <a:buAutoNum type="arabicPeriod"/>
            </a:pPr>
            <a:r>
              <a:rPr lang="ro-RO" dirty="0"/>
              <a:t>Suport</a:t>
            </a:r>
          </a:p>
          <a:p>
            <a:pPr marL="342900" indent="-342900">
              <a:buAutoNum type="arabicPeriod"/>
            </a:pPr>
            <a:r>
              <a:rPr lang="ro-RO" dirty="0"/>
              <a:t>Operare</a:t>
            </a:r>
          </a:p>
          <a:p>
            <a:pPr marL="342900" indent="-342900">
              <a:buAutoNum type="arabicPeriod"/>
            </a:pPr>
            <a:r>
              <a:rPr lang="ro-RO" dirty="0"/>
              <a:t>Evaluarea performanței</a:t>
            </a:r>
          </a:p>
          <a:p>
            <a:pPr marL="342900" indent="-342900">
              <a:buAutoNum type="arabicPeriod"/>
            </a:pPr>
            <a:r>
              <a:rPr lang="ro-RO" dirty="0"/>
              <a:t>Îmbunătățire </a:t>
            </a:r>
          </a:p>
          <a:p>
            <a:pPr marL="342900" indent="-342900">
              <a:buAutoNum type="arabicPeriod"/>
            </a:pPr>
            <a:endParaRPr lang="ro-RO" dirty="0"/>
          </a:p>
        </p:txBody>
      </p:sp>
      <p:sp>
        <p:nvSpPr>
          <p:cNvPr id="2" name="TextBox 1">
            <a:extLst>
              <a:ext uri="{FF2B5EF4-FFF2-40B4-BE49-F238E27FC236}">
                <a16:creationId xmlns:a16="http://schemas.microsoft.com/office/drawing/2014/main" id="{B0F84F53-FBA3-4A39-B677-7189FFC0B322}"/>
              </a:ext>
            </a:extLst>
          </p:cNvPr>
          <p:cNvSpPr txBox="1"/>
          <p:nvPr/>
        </p:nvSpPr>
        <p:spPr>
          <a:xfrm>
            <a:off x="6376095" y="2347554"/>
            <a:ext cx="2783394" cy="4247317"/>
          </a:xfrm>
          <a:prstGeom prst="rect">
            <a:avLst/>
          </a:prstGeom>
          <a:noFill/>
        </p:spPr>
        <p:txBody>
          <a:bodyPr wrap="square" rtlCol="0">
            <a:spAutoFit/>
          </a:bodyPr>
          <a:lstStyle/>
          <a:p>
            <a:pPr marL="342900" indent="-342900">
              <a:buAutoNum type="arabicPeriod"/>
            </a:pPr>
            <a:r>
              <a:rPr lang="ro-RO" dirty="0"/>
              <a:t>Principii și termeni specifici de audit</a:t>
            </a:r>
          </a:p>
          <a:p>
            <a:pPr marL="342900" indent="-342900">
              <a:buAutoNum type="arabicPeriod"/>
            </a:pPr>
            <a:r>
              <a:rPr lang="ro-RO" dirty="0"/>
              <a:t>Managementul programului de audit</a:t>
            </a:r>
          </a:p>
          <a:p>
            <a:pPr marL="342900" indent="-342900">
              <a:buAutoNum type="arabicPeriod"/>
            </a:pPr>
            <a:r>
              <a:rPr lang="ro-RO" dirty="0"/>
              <a:t>Competente și roluri în procesul de auditare</a:t>
            </a:r>
          </a:p>
          <a:p>
            <a:pPr marL="342900" indent="-342900">
              <a:buAutoNum type="arabicPeriod"/>
            </a:pPr>
            <a:r>
              <a:rPr lang="ro-RO" dirty="0"/>
              <a:t>Planificarea auditurilor interne</a:t>
            </a:r>
          </a:p>
          <a:p>
            <a:pPr marL="342900" indent="-342900">
              <a:buAutoNum type="arabicPeriod"/>
            </a:pPr>
            <a:r>
              <a:rPr lang="ro-RO" dirty="0"/>
              <a:t>Pregătirea auditului</a:t>
            </a:r>
          </a:p>
          <a:p>
            <a:pPr marL="342900" indent="-342900">
              <a:buAutoNum type="arabicPeriod"/>
            </a:pPr>
            <a:r>
              <a:rPr lang="ro-RO" dirty="0"/>
              <a:t>Realizarea unui audit intern</a:t>
            </a:r>
          </a:p>
          <a:p>
            <a:pPr marL="342900" indent="-342900">
              <a:buAutoNum type="arabicPeriod"/>
            </a:pPr>
            <a:r>
              <a:rPr lang="ro-RO" dirty="0"/>
              <a:t>Tehnici de audit</a:t>
            </a:r>
          </a:p>
          <a:p>
            <a:pPr marL="342900" indent="-342900">
              <a:buAutoNum type="arabicPeriod"/>
            </a:pPr>
            <a:r>
              <a:rPr lang="ro-RO" dirty="0"/>
              <a:t>Raportarea rezultatelor auditului</a:t>
            </a:r>
          </a:p>
          <a:p>
            <a:pPr marL="342900" indent="-342900">
              <a:buAutoNum type="arabicPeriod"/>
            </a:pPr>
            <a:r>
              <a:rPr lang="ro-RO" dirty="0"/>
              <a:t>Audituri de urmărire </a:t>
            </a:r>
          </a:p>
        </p:txBody>
      </p:sp>
      <p:sp>
        <p:nvSpPr>
          <p:cNvPr id="12" name="TextBox 11">
            <a:extLst>
              <a:ext uri="{FF2B5EF4-FFF2-40B4-BE49-F238E27FC236}">
                <a16:creationId xmlns:a16="http://schemas.microsoft.com/office/drawing/2014/main" id="{AB5EC69C-79E0-45CB-AB90-ABD76FFF15B0}"/>
              </a:ext>
            </a:extLst>
          </p:cNvPr>
          <p:cNvSpPr txBox="1"/>
          <p:nvPr/>
        </p:nvSpPr>
        <p:spPr>
          <a:xfrm>
            <a:off x="3201238" y="2330238"/>
            <a:ext cx="2894762" cy="923330"/>
          </a:xfrm>
          <a:prstGeom prst="rect">
            <a:avLst/>
          </a:prstGeom>
          <a:noFill/>
        </p:spPr>
        <p:txBody>
          <a:bodyPr wrap="square">
            <a:spAutoFit/>
          </a:bodyPr>
          <a:lstStyle/>
          <a:p>
            <a:r>
              <a:rPr lang="ro-RO" dirty="0"/>
              <a:t>1. Egalitate de șanse</a:t>
            </a:r>
          </a:p>
          <a:p>
            <a:r>
              <a:rPr lang="ro-RO" dirty="0"/>
              <a:t>2. Discriminare</a:t>
            </a:r>
          </a:p>
          <a:p>
            <a:r>
              <a:rPr lang="ro-RO" dirty="0"/>
              <a:t>3. Dezvoltare durabilă</a:t>
            </a:r>
          </a:p>
        </p:txBody>
      </p:sp>
      <p:sp>
        <p:nvSpPr>
          <p:cNvPr id="14" name="TextBox 13">
            <a:extLst>
              <a:ext uri="{FF2B5EF4-FFF2-40B4-BE49-F238E27FC236}">
                <a16:creationId xmlns:a16="http://schemas.microsoft.com/office/drawing/2014/main" id="{696D9833-1F1D-495A-8A87-9D84914510B1}"/>
              </a:ext>
            </a:extLst>
          </p:cNvPr>
          <p:cNvSpPr txBox="1"/>
          <p:nvPr/>
        </p:nvSpPr>
        <p:spPr>
          <a:xfrm>
            <a:off x="9254448" y="2347554"/>
            <a:ext cx="2426564" cy="923330"/>
          </a:xfrm>
          <a:prstGeom prst="rect">
            <a:avLst/>
          </a:prstGeom>
          <a:noFill/>
        </p:spPr>
        <p:txBody>
          <a:bodyPr wrap="square">
            <a:spAutoFit/>
          </a:bodyPr>
          <a:lstStyle/>
          <a:p>
            <a:r>
              <a:rPr lang="ro-RO" dirty="0"/>
              <a:t>Pe parcursul prezentării sunt incluse 6 exerciții și 8 studii de caz </a:t>
            </a:r>
          </a:p>
        </p:txBody>
      </p:sp>
      <p:sp>
        <p:nvSpPr>
          <p:cNvPr id="13" name="TextBox 12">
            <a:extLst>
              <a:ext uri="{FF2B5EF4-FFF2-40B4-BE49-F238E27FC236}">
                <a16:creationId xmlns:a16="http://schemas.microsoft.com/office/drawing/2014/main" id="{CE8C3752-1ACB-4AF7-A8CC-B21C836B9B0E}"/>
              </a:ext>
            </a:extLst>
          </p:cNvPr>
          <p:cNvSpPr txBox="1"/>
          <p:nvPr/>
        </p:nvSpPr>
        <p:spPr>
          <a:xfrm>
            <a:off x="9254448" y="3775073"/>
            <a:ext cx="2611701" cy="1200329"/>
          </a:xfrm>
          <a:prstGeom prst="rect">
            <a:avLst/>
          </a:prstGeom>
          <a:solidFill>
            <a:schemeClr val="accent2">
              <a:lumMod val="20000"/>
              <a:lumOff val="80000"/>
            </a:schemeClr>
          </a:solidFill>
        </p:spPr>
        <p:txBody>
          <a:bodyPr wrap="square" rtlCol="0">
            <a:spAutoFit/>
          </a:bodyPr>
          <a:lstStyle/>
          <a:p>
            <a:pPr algn="ctr"/>
            <a:r>
              <a:rPr lang="ro-RO" dirty="0"/>
              <a:t>Partea V </a:t>
            </a:r>
          </a:p>
          <a:p>
            <a:pPr algn="ctr"/>
            <a:r>
              <a:rPr lang="ro-RO" dirty="0"/>
              <a:t>TEST DE EVALUARE A CUNOSTINTELOR și </a:t>
            </a:r>
          </a:p>
          <a:p>
            <a:pPr algn="ctr"/>
            <a:r>
              <a:rPr lang="ro-RO" dirty="0"/>
              <a:t>FEEDBACK  </a:t>
            </a:r>
          </a:p>
        </p:txBody>
      </p:sp>
      <p:sp>
        <p:nvSpPr>
          <p:cNvPr id="15" name="TextBox 14">
            <a:extLst>
              <a:ext uri="{FF2B5EF4-FFF2-40B4-BE49-F238E27FC236}">
                <a16:creationId xmlns:a16="http://schemas.microsoft.com/office/drawing/2014/main" id="{811F3FDE-3A07-472B-8042-A630DB761540}"/>
              </a:ext>
            </a:extLst>
          </p:cNvPr>
          <p:cNvSpPr txBox="1"/>
          <p:nvPr/>
        </p:nvSpPr>
        <p:spPr>
          <a:xfrm>
            <a:off x="9254448" y="5193768"/>
            <a:ext cx="2426564" cy="646331"/>
          </a:xfrm>
          <a:prstGeom prst="rect">
            <a:avLst/>
          </a:prstGeom>
          <a:noFill/>
        </p:spPr>
        <p:txBody>
          <a:bodyPr wrap="square">
            <a:spAutoFit/>
          </a:bodyPr>
          <a:lstStyle/>
          <a:p>
            <a:pPr marL="342900" indent="-342900">
              <a:buAutoNum type="arabicPeriod"/>
            </a:pPr>
            <a:r>
              <a:rPr lang="ro-RO" dirty="0"/>
              <a:t>Test</a:t>
            </a:r>
          </a:p>
          <a:p>
            <a:pPr marL="342900" indent="-342900">
              <a:buAutoNum type="arabicPeriod"/>
            </a:pPr>
            <a:r>
              <a:rPr lang="ro-RO" dirty="0"/>
              <a:t>Q/A</a:t>
            </a:r>
          </a:p>
        </p:txBody>
      </p:sp>
    </p:spTree>
    <p:extLst>
      <p:ext uri="{BB962C8B-B14F-4D97-AF65-F5344CB8AC3E}">
        <p14:creationId xmlns:p14="http://schemas.microsoft.com/office/powerpoint/2010/main" val="295611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648831-488C-491F-9E10-B7906C0D1AAE}"/>
              </a:ext>
            </a:extLst>
          </p:cNvPr>
          <p:cNvSpPr txBox="1"/>
          <p:nvPr/>
        </p:nvSpPr>
        <p:spPr>
          <a:xfrm>
            <a:off x="276225" y="624966"/>
            <a:ext cx="11810999"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2" name="Picture 1">
            <a:extLst>
              <a:ext uri="{FF2B5EF4-FFF2-40B4-BE49-F238E27FC236}">
                <a16:creationId xmlns:a16="http://schemas.microsoft.com/office/drawing/2014/main" id="{F3565FCE-636E-471D-B79F-DE72CB973B02}"/>
              </a:ext>
            </a:extLst>
          </p:cNvPr>
          <p:cNvPicPr>
            <a:picLocks noChangeAspect="1"/>
          </p:cNvPicPr>
          <p:nvPr/>
        </p:nvPicPr>
        <p:blipFill>
          <a:blip r:embed="rId4"/>
          <a:stretch>
            <a:fillRect/>
          </a:stretch>
        </p:blipFill>
        <p:spPr>
          <a:xfrm>
            <a:off x="0" y="994298"/>
            <a:ext cx="12192000" cy="5526831"/>
          </a:xfrm>
          <a:prstGeom prst="rect">
            <a:avLst/>
          </a:prstGeom>
        </p:spPr>
      </p:pic>
    </p:spTree>
    <p:extLst>
      <p:ext uri="{BB962C8B-B14F-4D97-AF65-F5344CB8AC3E}">
        <p14:creationId xmlns:p14="http://schemas.microsoft.com/office/powerpoint/2010/main" val="25588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143741" y="3280336"/>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 </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143741" y="1033338"/>
            <a:ext cx="12192000" cy="6122906"/>
          </a:xfrm>
          <a:prstGeom prst="rect">
            <a:avLst/>
          </a:prstGeom>
        </p:spPr>
      </p:pic>
      <p:sp>
        <p:nvSpPr>
          <p:cNvPr id="9" name="TextBox 8">
            <a:extLst>
              <a:ext uri="{FF2B5EF4-FFF2-40B4-BE49-F238E27FC236}">
                <a16:creationId xmlns:a16="http://schemas.microsoft.com/office/drawing/2014/main" id="{4C62CEE6-9C28-4C7B-B43F-5181E3EC1428}"/>
              </a:ext>
            </a:extLst>
          </p:cNvPr>
          <p:cNvSpPr txBox="1"/>
          <p:nvPr/>
        </p:nvSpPr>
        <p:spPr>
          <a:xfrm>
            <a:off x="143741" y="1187341"/>
            <a:ext cx="12192000" cy="923330"/>
          </a:xfrm>
          <a:prstGeom prst="rect">
            <a:avLst/>
          </a:prstGeom>
          <a:noFill/>
        </p:spPr>
        <p:txBody>
          <a:bodyPr wrap="square">
            <a:spAutoFit/>
          </a:bodyPr>
          <a:lstStyle/>
          <a:p>
            <a:pPr marL="342900" indent="-342900">
              <a:buAutoNum type="arabicPeriod"/>
            </a:pPr>
            <a:r>
              <a:rPr lang="en-GB" b="1" dirty="0" err="1"/>
              <a:t>Bune</a:t>
            </a:r>
            <a:r>
              <a:rPr lang="en-GB" b="1" dirty="0"/>
              <a:t> </a:t>
            </a:r>
            <a:r>
              <a:rPr lang="en-GB" b="1" dirty="0" err="1"/>
              <a:t>practici</a:t>
            </a:r>
            <a:r>
              <a:rPr lang="en-GB" b="1" dirty="0"/>
              <a:t> de </a:t>
            </a:r>
            <a:r>
              <a:rPr lang="en-GB" b="1" dirty="0" err="1"/>
              <a:t>construire</a:t>
            </a:r>
            <a:r>
              <a:rPr lang="en-GB" b="1" dirty="0"/>
              <a:t> a </a:t>
            </a:r>
            <a:r>
              <a:rPr lang="en-GB" b="1" dirty="0" err="1"/>
              <a:t>unui</a:t>
            </a:r>
            <a:r>
              <a:rPr lang="en-GB" b="1" dirty="0"/>
              <a:t> </a:t>
            </a:r>
            <a:r>
              <a:rPr lang="en-GB" b="1" dirty="0" err="1"/>
              <a:t>Sistem</a:t>
            </a:r>
            <a:r>
              <a:rPr lang="en-GB" b="1" dirty="0"/>
              <a:t> de Management </a:t>
            </a:r>
            <a:r>
              <a:rPr lang="en-GB" b="1" dirty="0" err="1"/>
              <a:t>Calitate</a:t>
            </a:r>
            <a:r>
              <a:rPr lang="en-GB" b="1" dirty="0"/>
              <a:t> performant in 14 </a:t>
            </a:r>
            <a:r>
              <a:rPr lang="en-GB" b="1" dirty="0" err="1"/>
              <a:t>etape</a:t>
            </a:r>
            <a:endParaRPr lang="en-GB" b="1" dirty="0"/>
          </a:p>
          <a:p>
            <a:r>
              <a:rPr lang="en-GB" dirty="0" err="1"/>
              <a:t>Bunele</a:t>
            </a:r>
            <a:r>
              <a:rPr lang="en-GB" dirty="0"/>
              <a:t> </a:t>
            </a:r>
            <a:r>
              <a:rPr lang="en-GB" dirty="0" err="1"/>
              <a:t>practici</a:t>
            </a:r>
            <a:r>
              <a:rPr lang="en-GB" dirty="0"/>
              <a:t> spun ca </a:t>
            </a:r>
            <a:r>
              <a:rPr lang="en-GB" dirty="0" err="1"/>
              <a:t>pentru</a:t>
            </a:r>
            <a:r>
              <a:rPr lang="en-GB" dirty="0"/>
              <a:t> a </a:t>
            </a:r>
            <a:r>
              <a:rPr lang="en-GB" dirty="0" err="1"/>
              <a:t>implementa</a:t>
            </a:r>
            <a:r>
              <a:rPr lang="en-GB" dirty="0"/>
              <a:t> cu </a:t>
            </a:r>
            <a:r>
              <a:rPr lang="en-GB" dirty="0" err="1"/>
              <a:t>succes</a:t>
            </a:r>
            <a:r>
              <a:rPr lang="en-GB" dirty="0"/>
              <a:t> </a:t>
            </a:r>
            <a:r>
              <a:rPr lang="en-GB" dirty="0" err="1"/>
              <a:t>sistemul</a:t>
            </a:r>
            <a:r>
              <a:rPr lang="en-GB" dirty="0"/>
              <a:t> de management al </a:t>
            </a:r>
            <a:r>
              <a:rPr lang="en-GB" dirty="0" err="1"/>
              <a:t>calităţii</a:t>
            </a:r>
            <a:r>
              <a:rPr lang="en-GB" dirty="0"/>
              <a:t> </a:t>
            </a:r>
            <a:r>
              <a:rPr lang="en-GB" dirty="0" err="1"/>
              <a:t>în</a:t>
            </a:r>
            <a:r>
              <a:rPr lang="en-GB" dirty="0"/>
              <a:t> </a:t>
            </a:r>
            <a:r>
              <a:rPr lang="en-GB" dirty="0" err="1"/>
              <a:t>conformitate</a:t>
            </a:r>
            <a:r>
              <a:rPr lang="en-GB" dirty="0"/>
              <a:t> cu ISO 9001, </a:t>
            </a:r>
            <a:r>
              <a:rPr lang="en-GB" dirty="0" err="1"/>
              <a:t>institutia</a:t>
            </a:r>
            <a:r>
              <a:rPr lang="en-GB" dirty="0"/>
              <a:t> </a:t>
            </a:r>
            <a:r>
              <a:rPr lang="en-GB" dirty="0" err="1"/>
              <a:t>trebuie</a:t>
            </a:r>
            <a:r>
              <a:rPr lang="en-GB" dirty="0"/>
              <a:t> </a:t>
            </a:r>
            <a:r>
              <a:rPr lang="en-GB" dirty="0" err="1"/>
              <a:t>să</a:t>
            </a:r>
            <a:r>
              <a:rPr lang="en-GB" dirty="0"/>
              <a:t> se </a:t>
            </a:r>
            <a:r>
              <a:rPr lang="en-GB" dirty="0" err="1"/>
              <a:t>parcurgă</a:t>
            </a:r>
            <a:r>
              <a:rPr lang="en-GB" dirty="0"/>
              <a:t> 14 </a:t>
            </a:r>
            <a:r>
              <a:rPr lang="en-GB" dirty="0" err="1"/>
              <a:t>etape</a:t>
            </a:r>
            <a:r>
              <a:rPr lang="en-GB" dirty="0"/>
              <a:t> </a:t>
            </a:r>
            <a:r>
              <a:rPr lang="en-GB" dirty="0" err="1"/>
              <a:t>fundamentale</a:t>
            </a:r>
            <a:r>
              <a:rPr lang="en-GB" dirty="0"/>
              <a:t>.</a:t>
            </a:r>
          </a:p>
        </p:txBody>
      </p:sp>
      <p:sp>
        <p:nvSpPr>
          <p:cNvPr id="11" name="TextBox 10">
            <a:extLst>
              <a:ext uri="{FF2B5EF4-FFF2-40B4-BE49-F238E27FC236}">
                <a16:creationId xmlns:a16="http://schemas.microsoft.com/office/drawing/2014/main" id="{01713749-7BBB-4582-B0E9-DE978A0034E4}"/>
              </a:ext>
            </a:extLst>
          </p:cNvPr>
          <p:cNvSpPr txBox="1"/>
          <p:nvPr/>
        </p:nvSpPr>
        <p:spPr>
          <a:xfrm>
            <a:off x="1995055" y="1987675"/>
            <a:ext cx="9434946" cy="4801314"/>
          </a:xfrm>
          <a:prstGeom prst="rect">
            <a:avLst/>
          </a:prstGeom>
          <a:noFill/>
        </p:spPr>
        <p:txBody>
          <a:bodyPr wrap="square">
            <a:spAutoFit/>
          </a:bodyPr>
          <a:lstStyle/>
          <a:p>
            <a:pPr marL="342900" indent="-342900">
              <a:buAutoNum type="arabicPeriod"/>
            </a:pPr>
            <a:r>
              <a:rPr lang="en-GB" b="1" dirty="0" err="1"/>
              <a:t>Angajamentul</a:t>
            </a:r>
            <a:r>
              <a:rPr lang="en-GB" b="1" dirty="0"/>
              <a:t> </a:t>
            </a:r>
            <a:r>
              <a:rPr lang="en-GB" b="1" dirty="0" err="1"/>
              <a:t>managementului</a:t>
            </a:r>
            <a:r>
              <a:rPr lang="en-GB" b="1" dirty="0"/>
              <a:t> de </a:t>
            </a:r>
            <a:r>
              <a:rPr lang="en-GB" b="1" dirty="0" err="1"/>
              <a:t>vârf</a:t>
            </a:r>
            <a:r>
              <a:rPr lang="en-GB" b="1" dirty="0"/>
              <a:t> </a:t>
            </a:r>
            <a:r>
              <a:rPr lang="en-GB" dirty="0"/>
              <a:t>– </a:t>
            </a:r>
            <a:r>
              <a:rPr lang="en-GB" dirty="0" err="1"/>
              <a:t>directorul</a:t>
            </a:r>
            <a:r>
              <a:rPr lang="en-GB" dirty="0"/>
              <a:t> general </a:t>
            </a:r>
            <a:r>
              <a:rPr lang="en-GB" dirty="0" err="1"/>
              <a:t>şi</a:t>
            </a:r>
            <a:r>
              <a:rPr lang="en-GB" dirty="0"/>
              <a:t> </a:t>
            </a:r>
            <a:r>
              <a:rPr lang="en-GB" dirty="0" err="1"/>
              <a:t>funcţiile</a:t>
            </a:r>
            <a:r>
              <a:rPr lang="en-GB" dirty="0"/>
              <a:t> </a:t>
            </a:r>
            <a:r>
              <a:rPr lang="en-GB" dirty="0" err="1"/>
              <a:t>cheie</a:t>
            </a:r>
            <a:r>
              <a:rPr lang="en-GB" dirty="0"/>
              <a:t> de </a:t>
            </a:r>
            <a:r>
              <a:rPr lang="en-GB" dirty="0" err="1"/>
              <a:t>conducere</a:t>
            </a:r>
            <a:r>
              <a:rPr lang="en-GB" dirty="0"/>
              <a:t>. </a:t>
            </a:r>
          </a:p>
          <a:p>
            <a:pPr marL="342900" indent="-342900">
              <a:buAutoNum type="arabicPeriod"/>
            </a:pPr>
            <a:endParaRPr lang="en-GB" dirty="0"/>
          </a:p>
          <a:p>
            <a:r>
              <a:rPr lang="en-GB" dirty="0"/>
              <a:t>2. </a:t>
            </a:r>
            <a:r>
              <a:rPr lang="en-GB" b="1" dirty="0" err="1"/>
              <a:t>Stabilirea</a:t>
            </a:r>
            <a:r>
              <a:rPr lang="en-GB" b="1" dirty="0"/>
              <a:t> </a:t>
            </a:r>
            <a:r>
              <a:rPr lang="en-GB" b="1" dirty="0" err="1"/>
              <a:t>echipei</a:t>
            </a:r>
            <a:r>
              <a:rPr lang="en-GB" b="1" dirty="0"/>
              <a:t> de </a:t>
            </a:r>
            <a:r>
              <a:rPr lang="en-GB" b="1" dirty="0" err="1"/>
              <a:t>implementare</a:t>
            </a:r>
            <a:r>
              <a:rPr lang="en-GB" b="1" dirty="0"/>
              <a:t> </a:t>
            </a:r>
            <a:r>
              <a:rPr lang="en-GB" b="1" dirty="0" err="1"/>
              <a:t>şi</a:t>
            </a:r>
            <a:r>
              <a:rPr lang="en-GB" b="1" dirty="0"/>
              <a:t> </a:t>
            </a:r>
            <a:r>
              <a:rPr lang="en-GB" b="1" dirty="0" err="1"/>
              <a:t>desemnarea</a:t>
            </a:r>
            <a:r>
              <a:rPr lang="en-GB" b="1" dirty="0"/>
              <a:t> </a:t>
            </a:r>
            <a:r>
              <a:rPr lang="en-GB" b="1" dirty="0" err="1"/>
              <a:t>reprezentantului</a:t>
            </a:r>
            <a:r>
              <a:rPr lang="en-GB" b="1" dirty="0"/>
              <a:t> </a:t>
            </a:r>
            <a:r>
              <a:rPr lang="en-GB" b="1" dirty="0" err="1"/>
              <a:t>managementului</a:t>
            </a:r>
            <a:r>
              <a:rPr lang="en-GB" b="1" dirty="0"/>
              <a:t> </a:t>
            </a:r>
            <a:r>
              <a:rPr lang="en-GB" dirty="0"/>
              <a:t>(RM), cu </a:t>
            </a:r>
            <a:r>
              <a:rPr lang="en-GB" dirty="0" err="1"/>
              <a:t>rol</a:t>
            </a:r>
            <a:r>
              <a:rPr lang="en-GB" dirty="0"/>
              <a:t> de </a:t>
            </a:r>
            <a:r>
              <a:rPr lang="en-GB" dirty="0" err="1"/>
              <a:t>coordonator</a:t>
            </a:r>
            <a:r>
              <a:rPr lang="en-GB" dirty="0"/>
              <a:t> </a:t>
            </a:r>
            <a:r>
              <a:rPr lang="en-GB" dirty="0" err="1"/>
              <a:t>în</a:t>
            </a:r>
            <a:r>
              <a:rPr lang="en-GB" dirty="0"/>
              <a:t> </a:t>
            </a:r>
            <a:r>
              <a:rPr lang="en-GB" dirty="0" err="1"/>
              <a:t>planificarea</a:t>
            </a:r>
            <a:r>
              <a:rPr lang="en-GB" dirty="0"/>
              <a:t> </a:t>
            </a:r>
            <a:r>
              <a:rPr lang="en-GB" dirty="0" err="1"/>
              <a:t>şi</a:t>
            </a:r>
            <a:r>
              <a:rPr lang="en-GB" dirty="0"/>
              <a:t> </a:t>
            </a:r>
            <a:r>
              <a:rPr lang="en-GB" dirty="0" err="1"/>
              <a:t>gestionarea</a:t>
            </a:r>
            <a:r>
              <a:rPr lang="en-GB" dirty="0"/>
              <a:t> </a:t>
            </a:r>
            <a:r>
              <a:rPr lang="en-GB" dirty="0" err="1"/>
              <a:t>implementării</a:t>
            </a:r>
            <a:r>
              <a:rPr lang="en-GB" dirty="0"/>
              <a:t>. </a:t>
            </a:r>
          </a:p>
          <a:p>
            <a:r>
              <a:rPr lang="en-GB" dirty="0" err="1"/>
              <a:t>Echipa</a:t>
            </a:r>
            <a:r>
              <a:rPr lang="en-GB" dirty="0"/>
              <a:t> </a:t>
            </a:r>
            <a:r>
              <a:rPr lang="en-GB" dirty="0" err="1"/>
              <a:t>trebuie</a:t>
            </a:r>
            <a:r>
              <a:rPr lang="en-GB" dirty="0"/>
              <a:t> </a:t>
            </a:r>
            <a:r>
              <a:rPr lang="en-GB" dirty="0" err="1"/>
              <a:t>să</a:t>
            </a:r>
            <a:r>
              <a:rPr lang="en-GB" dirty="0"/>
              <a:t> </a:t>
            </a:r>
            <a:r>
              <a:rPr lang="en-GB" dirty="0" err="1"/>
              <a:t>includă</a:t>
            </a:r>
            <a:r>
              <a:rPr lang="en-GB" dirty="0"/>
              <a:t> </a:t>
            </a:r>
            <a:r>
              <a:rPr lang="en-GB" dirty="0" err="1"/>
              <a:t>reprezentanţi</a:t>
            </a:r>
            <a:r>
              <a:rPr lang="en-GB" dirty="0"/>
              <a:t> ai </a:t>
            </a:r>
            <a:r>
              <a:rPr lang="en-GB" dirty="0" err="1"/>
              <a:t>tuturor</a:t>
            </a:r>
            <a:r>
              <a:rPr lang="en-GB" dirty="0"/>
              <a:t> </a:t>
            </a:r>
            <a:r>
              <a:rPr lang="en-GB" dirty="0" err="1"/>
              <a:t>funcţiilor</a:t>
            </a:r>
            <a:r>
              <a:rPr lang="en-GB" dirty="0"/>
              <a:t> din </a:t>
            </a:r>
            <a:r>
              <a:rPr lang="en-GB" dirty="0" err="1"/>
              <a:t>organizaţie</a:t>
            </a:r>
            <a:r>
              <a:rPr lang="en-GB" dirty="0"/>
              <a:t> – Marketing, </a:t>
            </a:r>
            <a:r>
              <a:rPr lang="en-GB" dirty="0" err="1"/>
              <a:t>Proiectare</a:t>
            </a:r>
            <a:r>
              <a:rPr lang="en-GB" dirty="0"/>
              <a:t> </a:t>
            </a:r>
            <a:r>
              <a:rPr lang="en-GB" dirty="0" err="1"/>
              <a:t>şi</a:t>
            </a:r>
            <a:r>
              <a:rPr lang="en-GB" dirty="0"/>
              <a:t> </a:t>
            </a:r>
            <a:r>
              <a:rPr lang="en-GB" dirty="0" err="1"/>
              <a:t>dezvoltare</a:t>
            </a:r>
            <a:r>
              <a:rPr lang="en-GB" dirty="0"/>
              <a:t>, </a:t>
            </a:r>
            <a:r>
              <a:rPr lang="en-GB" dirty="0" err="1"/>
              <a:t>Planificare</a:t>
            </a:r>
            <a:r>
              <a:rPr lang="en-GB" dirty="0"/>
              <a:t>, </a:t>
            </a:r>
            <a:r>
              <a:rPr lang="en-GB" dirty="0" err="1"/>
              <a:t>procesele</a:t>
            </a:r>
            <a:r>
              <a:rPr lang="en-GB" dirty="0"/>
              <a:t> </a:t>
            </a:r>
            <a:r>
              <a:rPr lang="en-GB" dirty="0" err="1"/>
              <a:t>principale</a:t>
            </a:r>
            <a:r>
              <a:rPr lang="en-GB" dirty="0"/>
              <a:t> de </a:t>
            </a:r>
            <a:r>
              <a:rPr lang="en-GB" dirty="0" err="1"/>
              <a:t>realizarea</a:t>
            </a:r>
            <a:r>
              <a:rPr lang="en-GB" dirty="0"/>
              <a:t> </a:t>
            </a:r>
            <a:r>
              <a:rPr lang="en-GB" dirty="0" err="1"/>
              <a:t>serviciilor</a:t>
            </a:r>
            <a:r>
              <a:rPr lang="en-GB" dirty="0"/>
              <a:t>, etc.</a:t>
            </a:r>
          </a:p>
          <a:p>
            <a:r>
              <a:rPr lang="en-GB" dirty="0" err="1"/>
              <a:t>Membrii</a:t>
            </a:r>
            <a:r>
              <a:rPr lang="en-GB" dirty="0"/>
              <a:t> </a:t>
            </a:r>
            <a:r>
              <a:rPr lang="en-GB" dirty="0" err="1"/>
              <a:t>echipei</a:t>
            </a:r>
            <a:r>
              <a:rPr lang="en-GB" dirty="0"/>
              <a:t> de </a:t>
            </a:r>
            <a:r>
              <a:rPr lang="en-GB" dirty="0" err="1"/>
              <a:t>implementare</a:t>
            </a:r>
            <a:r>
              <a:rPr lang="en-GB" dirty="0"/>
              <a:t> </a:t>
            </a:r>
            <a:r>
              <a:rPr lang="en-GB" dirty="0" err="1"/>
              <a:t>trebuie</a:t>
            </a:r>
            <a:r>
              <a:rPr lang="en-GB" dirty="0"/>
              <a:t> </a:t>
            </a:r>
            <a:r>
              <a:rPr lang="en-GB" dirty="0" err="1"/>
              <a:t>să</a:t>
            </a:r>
            <a:r>
              <a:rPr lang="en-GB" dirty="0"/>
              <a:t> fie </a:t>
            </a:r>
            <a:r>
              <a:rPr lang="en-GB" dirty="0" err="1"/>
              <a:t>instruiţi</a:t>
            </a:r>
            <a:r>
              <a:rPr lang="en-GB" dirty="0"/>
              <a:t> </a:t>
            </a:r>
            <a:r>
              <a:rPr lang="en-GB" dirty="0" err="1"/>
              <a:t>în</a:t>
            </a:r>
            <a:r>
              <a:rPr lang="en-GB" dirty="0"/>
              <a:t> </a:t>
            </a:r>
            <a:r>
              <a:rPr lang="en-GB" dirty="0" err="1"/>
              <a:t>domeniul</a:t>
            </a:r>
            <a:r>
              <a:rPr lang="en-GB" dirty="0"/>
              <a:t> </a:t>
            </a:r>
            <a:r>
              <a:rPr lang="en-GB" dirty="0" err="1"/>
              <a:t>managementului</a:t>
            </a:r>
            <a:r>
              <a:rPr lang="en-GB" dirty="0"/>
              <a:t> </a:t>
            </a:r>
            <a:r>
              <a:rPr lang="en-GB" dirty="0" err="1"/>
              <a:t>calităţii</a:t>
            </a:r>
            <a:r>
              <a:rPr lang="en-GB" dirty="0"/>
              <a:t>, de </a:t>
            </a:r>
            <a:r>
              <a:rPr lang="en-GB" dirty="0" err="1"/>
              <a:t>către</a:t>
            </a:r>
            <a:r>
              <a:rPr lang="en-GB" dirty="0"/>
              <a:t> o </a:t>
            </a:r>
            <a:r>
              <a:rPr lang="en-GB" dirty="0" err="1"/>
              <a:t>organizaţie</a:t>
            </a:r>
            <a:r>
              <a:rPr lang="en-GB" dirty="0"/>
              <a:t> </a:t>
            </a:r>
            <a:r>
              <a:rPr lang="en-GB" dirty="0" err="1"/>
              <a:t>profesională</a:t>
            </a:r>
            <a:r>
              <a:rPr lang="en-GB" dirty="0"/>
              <a:t> de </a:t>
            </a:r>
            <a:r>
              <a:rPr lang="en-GB" dirty="0" err="1"/>
              <a:t>instruire</a:t>
            </a:r>
            <a:r>
              <a:rPr lang="en-GB" dirty="0"/>
              <a:t>.</a:t>
            </a:r>
          </a:p>
          <a:p>
            <a:endParaRPr lang="en-GB" dirty="0"/>
          </a:p>
          <a:p>
            <a:r>
              <a:rPr lang="en-GB" b="1" dirty="0"/>
              <a:t>3.Inițierea </a:t>
            </a:r>
            <a:r>
              <a:rPr lang="en-GB" b="1" dirty="0" err="1"/>
              <a:t>programului</a:t>
            </a:r>
            <a:r>
              <a:rPr lang="en-GB" b="1" dirty="0"/>
              <a:t> de </a:t>
            </a:r>
            <a:r>
              <a:rPr lang="en-GB" b="1" dirty="0" err="1"/>
              <a:t>conștientizare</a:t>
            </a:r>
            <a:r>
              <a:rPr lang="en-GB" b="1" dirty="0"/>
              <a:t> </a:t>
            </a:r>
            <a:r>
              <a:rPr lang="en-GB" b="1" dirty="0" err="1"/>
              <a:t>privind</a:t>
            </a:r>
            <a:r>
              <a:rPr lang="en-GB" b="1" dirty="0"/>
              <a:t> </a:t>
            </a:r>
            <a:r>
              <a:rPr lang="en-GB" b="1" dirty="0" err="1"/>
              <a:t>sistemul</a:t>
            </a:r>
            <a:r>
              <a:rPr lang="en-GB" b="1" dirty="0"/>
              <a:t> de management al </a:t>
            </a:r>
            <a:r>
              <a:rPr lang="en-GB" b="1" dirty="0" err="1"/>
              <a:t>calității</a:t>
            </a:r>
            <a:endParaRPr lang="en-GB" b="1" dirty="0"/>
          </a:p>
          <a:p>
            <a:r>
              <a:rPr lang="en-GB" dirty="0" err="1"/>
              <a:t>Programul</a:t>
            </a:r>
            <a:r>
              <a:rPr lang="en-GB" dirty="0"/>
              <a:t> de </a:t>
            </a:r>
            <a:r>
              <a:rPr lang="en-GB" dirty="0" err="1"/>
              <a:t>conștientizare</a:t>
            </a:r>
            <a:r>
              <a:rPr lang="en-GB" dirty="0"/>
              <a:t> are </a:t>
            </a:r>
            <a:r>
              <a:rPr lang="en-GB" dirty="0" err="1"/>
              <a:t>drept</a:t>
            </a:r>
            <a:r>
              <a:rPr lang="en-GB" dirty="0"/>
              <a:t> scop:</a:t>
            </a:r>
          </a:p>
          <a:p>
            <a:pPr marL="285750" indent="-285750">
              <a:buFont typeface="Wingdings" panose="05000000000000000000" pitchFamily="2" charset="2"/>
              <a:buChar char="Ø"/>
            </a:pPr>
            <a:r>
              <a:rPr lang="en-GB" dirty="0" err="1"/>
              <a:t>transmiterea</a:t>
            </a:r>
            <a:r>
              <a:rPr lang="en-GB" dirty="0"/>
              <a:t> </a:t>
            </a:r>
            <a:r>
              <a:rPr lang="en-GB" dirty="0" err="1"/>
              <a:t>către</a:t>
            </a:r>
            <a:r>
              <a:rPr lang="en-GB" dirty="0"/>
              <a:t> </a:t>
            </a:r>
            <a:r>
              <a:rPr lang="en-GB" dirty="0" err="1"/>
              <a:t>angajați</a:t>
            </a:r>
            <a:r>
              <a:rPr lang="en-GB" dirty="0"/>
              <a:t> a </a:t>
            </a:r>
            <a:r>
              <a:rPr lang="en-GB" dirty="0" err="1"/>
              <a:t>obiectivelor</a:t>
            </a:r>
            <a:r>
              <a:rPr lang="en-GB" dirty="0"/>
              <a:t> </a:t>
            </a:r>
            <a:r>
              <a:rPr lang="en-GB" dirty="0" err="1"/>
              <a:t>sistemului</a:t>
            </a:r>
            <a:r>
              <a:rPr lang="en-GB" dirty="0"/>
              <a:t> de management al </a:t>
            </a:r>
            <a:r>
              <a:rPr lang="en-GB" dirty="0" err="1"/>
              <a:t>calității</a:t>
            </a:r>
            <a:r>
              <a:rPr lang="en-GB" dirty="0"/>
              <a:t> </a:t>
            </a:r>
            <a:r>
              <a:rPr lang="en-GB" dirty="0" err="1"/>
              <a:t>construit</a:t>
            </a:r>
            <a:r>
              <a:rPr lang="en-GB" dirty="0"/>
              <a:t> </a:t>
            </a:r>
            <a:r>
              <a:rPr lang="en-GB" dirty="0" err="1"/>
              <a:t>în</a:t>
            </a:r>
            <a:r>
              <a:rPr lang="en-GB" dirty="0"/>
              <a:t> </a:t>
            </a:r>
            <a:r>
              <a:rPr lang="en-GB" dirty="0" err="1"/>
              <a:t>conformitate</a:t>
            </a:r>
            <a:r>
              <a:rPr lang="en-GB" dirty="0"/>
              <a:t> cu </a:t>
            </a:r>
            <a:r>
              <a:rPr lang="en-GB" dirty="0" err="1"/>
              <a:t>standardul</a:t>
            </a:r>
            <a:r>
              <a:rPr lang="en-GB" dirty="0"/>
              <a:t> ISO 9001, </a:t>
            </a:r>
          </a:p>
          <a:p>
            <a:pPr marL="285750" indent="-285750">
              <a:buFont typeface="Wingdings" panose="05000000000000000000" pitchFamily="2" charset="2"/>
              <a:buChar char="Ø"/>
            </a:pPr>
            <a:r>
              <a:rPr lang="en-GB" dirty="0" err="1"/>
              <a:t>prezentarea</a:t>
            </a:r>
            <a:r>
              <a:rPr lang="en-GB" dirty="0"/>
              <a:t> </a:t>
            </a:r>
            <a:r>
              <a:rPr lang="en-GB" dirty="0" err="1"/>
              <a:t>avantajelor</a:t>
            </a:r>
            <a:r>
              <a:rPr lang="en-GB" dirty="0"/>
              <a:t> pe care </a:t>
            </a:r>
            <a:r>
              <a:rPr lang="en-GB" dirty="0" err="1"/>
              <a:t>sistemul</a:t>
            </a:r>
            <a:r>
              <a:rPr lang="en-GB" dirty="0"/>
              <a:t> de management al </a:t>
            </a:r>
            <a:r>
              <a:rPr lang="en-GB" dirty="0" err="1"/>
              <a:t>calității</a:t>
            </a:r>
            <a:r>
              <a:rPr lang="en-GB" dirty="0"/>
              <a:t> le </a:t>
            </a:r>
            <a:r>
              <a:rPr lang="en-GB" dirty="0" err="1"/>
              <a:t>oferă</a:t>
            </a:r>
            <a:r>
              <a:rPr lang="en-GB" dirty="0"/>
              <a:t> </a:t>
            </a:r>
            <a:r>
              <a:rPr lang="en-GB" dirty="0" err="1"/>
              <a:t>angajaților</a:t>
            </a:r>
            <a:r>
              <a:rPr lang="en-GB" dirty="0"/>
              <a:t>, </a:t>
            </a:r>
            <a:r>
              <a:rPr lang="en-GB" dirty="0" err="1"/>
              <a:t>clienților</a:t>
            </a:r>
            <a:r>
              <a:rPr lang="en-GB" dirty="0"/>
              <a:t> </a:t>
            </a:r>
            <a:r>
              <a:rPr lang="en-GB" dirty="0" err="1"/>
              <a:t>și</a:t>
            </a:r>
            <a:r>
              <a:rPr lang="en-GB" dirty="0"/>
              <a:t> </a:t>
            </a:r>
            <a:r>
              <a:rPr lang="en-GB" dirty="0" err="1"/>
              <a:t>companiei</a:t>
            </a:r>
            <a:r>
              <a:rPr lang="en-GB" dirty="0"/>
              <a:t> </a:t>
            </a:r>
            <a:r>
              <a:rPr lang="en-GB" dirty="0" err="1"/>
              <a:t>însăși</a:t>
            </a:r>
            <a:r>
              <a:rPr lang="en-GB" dirty="0"/>
              <a:t>,</a:t>
            </a:r>
          </a:p>
          <a:p>
            <a:pPr marL="285750" indent="-285750">
              <a:buFont typeface="Wingdings" panose="05000000000000000000" pitchFamily="2" charset="2"/>
              <a:buChar char="Ø"/>
            </a:pPr>
            <a:r>
              <a:rPr lang="en-GB" dirty="0" err="1"/>
              <a:t>clarificarea</a:t>
            </a:r>
            <a:r>
              <a:rPr lang="en-GB" dirty="0"/>
              <a:t> </a:t>
            </a:r>
            <a:r>
              <a:rPr lang="en-GB" dirty="0" err="1"/>
              <a:t>rolurilor</a:t>
            </a:r>
            <a:r>
              <a:rPr lang="en-GB" dirty="0"/>
              <a:t> </a:t>
            </a:r>
            <a:r>
              <a:rPr lang="en-GB" dirty="0" err="1"/>
              <a:t>și</a:t>
            </a:r>
            <a:r>
              <a:rPr lang="en-GB" dirty="0"/>
              <a:t> </a:t>
            </a:r>
            <a:r>
              <a:rPr lang="en-GB" dirty="0" err="1"/>
              <a:t>responsabilităților</a:t>
            </a:r>
            <a:r>
              <a:rPr lang="en-GB" dirty="0"/>
              <a:t> </a:t>
            </a:r>
            <a:r>
              <a:rPr lang="en-GB" dirty="0" err="1"/>
              <a:t>angajaților</a:t>
            </a:r>
            <a:r>
              <a:rPr lang="en-GB" dirty="0"/>
              <a:t> </a:t>
            </a:r>
            <a:r>
              <a:rPr lang="en-GB" dirty="0" err="1"/>
              <a:t>în</a:t>
            </a:r>
            <a:r>
              <a:rPr lang="en-GB" dirty="0"/>
              <a:t> </a:t>
            </a:r>
            <a:r>
              <a:rPr lang="en-GB" dirty="0" err="1"/>
              <a:t>cadrul</a:t>
            </a:r>
            <a:r>
              <a:rPr lang="en-GB" dirty="0"/>
              <a:t> </a:t>
            </a:r>
            <a:r>
              <a:rPr lang="en-GB" dirty="0" err="1"/>
              <a:t>sistemului</a:t>
            </a:r>
            <a:r>
              <a:rPr lang="en-GB" dirty="0"/>
              <a:t>, </a:t>
            </a:r>
          </a:p>
          <a:p>
            <a:pPr marL="285750" indent="-285750">
              <a:buFont typeface="Wingdings" panose="05000000000000000000" pitchFamily="2" charset="2"/>
              <a:buChar char="Ø"/>
            </a:pPr>
            <a:r>
              <a:rPr lang="en-GB" dirty="0" err="1"/>
              <a:t>prezentarea</a:t>
            </a:r>
            <a:r>
              <a:rPr lang="en-GB" dirty="0"/>
              <a:t> </a:t>
            </a:r>
            <a:r>
              <a:rPr lang="en-GB" dirty="0" err="1"/>
              <a:t>modului</a:t>
            </a:r>
            <a:r>
              <a:rPr lang="en-GB" dirty="0"/>
              <a:t> </a:t>
            </a:r>
            <a:r>
              <a:rPr lang="en-GB" dirty="0" err="1"/>
              <a:t>în</a:t>
            </a:r>
            <a:r>
              <a:rPr lang="en-GB" dirty="0"/>
              <a:t> care </a:t>
            </a:r>
            <a:r>
              <a:rPr lang="en-GB" dirty="0" err="1"/>
              <a:t>sistemul</a:t>
            </a:r>
            <a:r>
              <a:rPr lang="en-GB" dirty="0"/>
              <a:t> </a:t>
            </a:r>
            <a:r>
              <a:rPr lang="en-GB" dirty="0" err="1"/>
              <a:t>funcționează</a:t>
            </a:r>
            <a:r>
              <a:rPr lang="en-GB" dirty="0"/>
              <a:t>.</a:t>
            </a:r>
          </a:p>
        </p:txBody>
      </p:sp>
      <p:sp>
        <p:nvSpPr>
          <p:cNvPr id="12" name="TextBox 11">
            <a:extLst>
              <a:ext uri="{FF2B5EF4-FFF2-40B4-BE49-F238E27FC236}">
                <a16:creationId xmlns:a16="http://schemas.microsoft.com/office/drawing/2014/main" id="{EC648831-488C-491F-9E10-B7906C0D1AAE}"/>
              </a:ext>
            </a:extLst>
          </p:cNvPr>
          <p:cNvSpPr txBox="1"/>
          <p:nvPr/>
        </p:nvSpPr>
        <p:spPr>
          <a:xfrm>
            <a:off x="276225" y="624966"/>
            <a:ext cx="11810999"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spTree>
    <p:extLst>
      <p:ext uri="{BB962C8B-B14F-4D97-AF65-F5344CB8AC3E}">
        <p14:creationId xmlns:p14="http://schemas.microsoft.com/office/powerpoint/2010/main" val="2145300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0" y="605446"/>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0" y="967056"/>
            <a:ext cx="12192000" cy="5722508"/>
          </a:xfrm>
          <a:prstGeom prst="rect">
            <a:avLst/>
          </a:prstGeom>
        </p:spPr>
      </p:pic>
      <p:sp>
        <p:nvSpPr>
          <p:cNvPr id="7" name="TextBox 6">
            <a:extLst>
              <a:ext uri="{FF2B5EF4-FFF2-40B4-BE49-F238E27FC236}">
                <a16:creationId xmlns:a16="http://schemas.microsoft.com/office/drawing/2014/main" id="{F4999A7D-0036-4455-B04B-9FDFC6DDBA33}"/>
              </a:ext>
            </a:extLst>
          </p:cNvPr>
          <p:cNvSpPr txBox="1"/>
          <p:nvPr/>
        </p:nvSpPr>
        <p:spPr>
          <a:xfrm>
            <a:off x="2348345" y="1151722"/>
            <a:ext cx="10016836" cy="5355312"/>
          </a:xfrm>
          <a:prstGeom prst="rect">
            <a:avLst/>
          </a:prstGeom>
          <a:noFill/>
        </p:spPr>
        <p:txBody>
          <a:bodyPr wrap="square">
            <a:spAutoFit/>
          </a:bodyPr>
          <a:lstStyle/>
          <a:p>
            <a:r>
              <a:rPr lang="en-GB" b="1" dirty="0"/>
              <a:t>4. </a:t>
            </a:r>
            <a:r>
              <a:rPr lang="en-GB" b="1" dirty="0" err="1"/>
              <a:t>Instruirea</a:t>
            </a:r>
            <a:r>
              <a:rPr lang="en-GB" b="1" dirty="0"/>
              <a:t> </a:t>
            </a:r>
            <a:r>
              <a:rPr lang="en-GB" b="1" dirty="0" err="1"/>
              <a:t>Personalului</a:t>
            </a:r>
            <a:endParaRPr lang="en-GB" b="1" dirty="0"/>
          </a:p>
          <a:p>
            <a:r>
              <a:rPr lang="en-GB" dirty="0" err="1"/>
              <a:t>Pentru</a:t>
            </a:r>
            <a:r>
              <a:rPr lang="en-GB" dirty="0"/>
              <a:t> </a:t>
            </a:r>
            <a:r>
              <a:rPr lang="en-GB" dirty="0" err="1"/>
              <a:t>că</a:t>
            </a:r>
            <a:r>
              <a:rPr lang="en-GB" dirty="0"/>
              <a:t> </a:t>
            </a:r>
            <a:r>
              <a:rPr lang="en-GB" dirty="0" err="1"/>
              <a:t>sistemul</a:t>
            </a:r>
            <a:r>
              <a:rPr lang="en-GB" dirty="0"/>
              <a:t> de management al </a:t>
            </a:r>
            <a:r>
              <a:rPr lang="en-GB" dirty="0" err="1"/>
              <a:t>calității</a:t>
            </a:r>
            <a:r>
              <a:rPr lang="en-GB" dirty="0"/>
              <a:t> </a:t>
            </a:r>
            <a:r>
              <a:rPr lang="en-GB" dirty="0" err="1"/>
              <a:t>afectează</a:t>
            </a:r>
            <a:r>
              <a:rPr lang="en-GB" dirty="0"/>
              <a:t> </a:t>
            </a:r>
            <a:r>
              <a:rPr lang="en-GB" dirty="0" err="1"/>
              <a:t>toate</a:t>
            </a:r>
            <a:r>
              <a:rPr lang="en-GB" dirty="0"/>
              <a:t> </a:t>
            </a:r>
            <a:r>
              <a:rPr lang="en-GB" dirty="0" err="1"/>
              <a:t>zonele</a:t>
            </a:r>
            <a:r>
              <a:rPr lang="en-GB" dirty="0"/>
              <a:t> </a:t>
            </a:r>
            <a:r>
              <a:rPr lang="en-GB" dirty="0" err="1"/>
              <a:t>și</a:t>
            </a:r>
            <a:r>
              <a:rPr lang="en-GB" dirty="0"/>
              <a:t> </a:t>
            </a:r>
            <a:r>
              <a:rPr lang="en-GB" dirty="0" err="1"/>
              <a:t>întregul</a:t>
            </a:r>
            <a:r>
              <a:rPr lang="en-GB" dirty="0"/>
              <a:t> personal al </a:t>
            </a:r>
            <a:r>
              <a:rPr lang="en-GB" dirty="0" err="1"/>
              <a:t>organizației</a:t>
            </a:r>
            <a:r>
              <a:rPr lang="en-GB" dirty="0"/>
              <a:t>, </a:t>
            </a:r>
            <a:r>
              <a:rPr lang="en-GB" dirty="0" err="1"/>
              <a:t>programele</a:t>
            </a:r>
            <a:r>
              <a:rPr lang="en-GB" dirty="0"/>
              <a:t> de </a:t>
            </a:r>
            <a:r>
              <a:rPr lang="en-GB" dirty="0" err="1"/>
              <a:t>instruire</a:t>
            </a:r>
            <a:r>
              <a:rPr lang="en-GB" dirty="0"/>
              <a:t> </a:t>
            </a:r>
            <a:r>
              <a:rPr lang="en-GB" dirty="0" err="1"/>
              <a:t>trebuie</a:t>
            </a:r>
            <a:r>
              <a:rPr lang="en-GB" dirty="0"/>
              <a:t> </a:t>
            </a:r>
            <a:r>
              <a:rPr lang="en-GB" dirty="0" err="1"/>
              <a:t>structurate</a:t>
            </a:r>
            <a:r>
              <a:rPr lang="en-GB" dirty="0"/>
              <a:t> pe </a:t>
            </a:r>
            <a:r>
              <a:rPr lang="en-GB" dirty="0" err="1"/>
              <a:t>categorii</a:t>
            </a:r>
            <a:r>
              <a:rPr lang="en-GB" dirty="0"/>
              <a:t> de personal: </a:t>
            </a:r>
            <a:r>
              <a:rPr lang="en-GB" dirty="0" err="1"/>
              <a:t>manageri</a:t>
            </a:r>
            <a:r>
              <a:rPr lang="en-GB" dirty="0"/>
              <a:t> de </a:t>
            </a:r>
            <a:r>
              <a:rPr lang="en-GB" dirty="0" err="1"/>
              <a:t>vârf</a:t>
            </a:r>
            <a:r>
              <a:rPr lang="en-GB" dirty="0"/>
              <a:t>, </a:t>
            </a:r>
            <a:r>
              <a:rPr lang="en-GB" dirty="0" err="1"/>
              <a:t>manageri</a:t>
            </a:r>
            <a:r>
              <a:rPr lang="en-GB" dirty="0"/>
              <a:t> </a:t>
            </a:r>
            <a:r>
              <a:rPr lang="en-GB" dirty="0" err="1"/>
              <a:t>executivi</a:t>
            </a:r>
            <a:r>
              <a:rPr lang="en-GB" dirty="0"/>
              <a:t>, personal de </a:t>
            </a:r>
            <a:r>
              <a:rPr lang="en-GB" dirty="0" err="1"/>
              <a:t>execuție</a:t>
            </a:r>
            <a:r>
              <a:rPr lang="en-GB" dirty="0"/>
              <a:t>. </a:t>
            </a:r>
          </a:p>
          <a:p>
            <a:r>
              <a:rPr lang="en-GB" dirty="0" err="1"/>
              <a:t>Instruirea</a:t>
            </a:r>
            <a:r>
              <a:rPr lang="en-GB" dirty="0"/>
              <a:t> </a:t>
            </a:r>
            <a:r>
              <a:rPr lang="en-GB" dirty="0" err="1"/>
              <a:t>trebuie</a:t>
            </a:r>
            <a:r>
              <a:rPr lang="en-GB" dirty="0"/>
              <a:t> </a:t>
            </a:r>
            <a:r>
              <a:rPr lang="en-GB" dirty="0" err="1"/>
              <a:t>să</a:t>
            </a:r>
            <a:r>
              <a:rPr lang="en-GB" dirty="0"/>
              <a:t> </a:t>
            </a:r>
            <a:r>
              <a:rPr lang="en-GB" dirty="0" err="1"/>
              <a:t>acopere</a:t>
            </a:r>
            <a:r>
              <a:rPr lang="en-GB" dirty="0"/>
              <a:t> </a:t>
            </a:r>
            <a:r>
              <a:rPr lang="en-GB" dirty="0" err="1"/>
              <a:t>conceptele</a:t>
            </a:r>
            <a:r>
              <a:rPr lang="en-GB" dirty="0"/>
              <a:t> de </a:t>
            </a:r>
            <a:r>
              <a:rPr lang="en-GB" dirty="0" err="1"/>
              <a:t>bază</a:t>
            </a:r>
            <a:r>
              <a:rPr lang="en-GB" dirty="0"/>
              <a:t> ale </a:t>
            </a:r>
            <a:r>
              <a:rPr lang="en-GB" dirty="0" err="1"/>
              <a:t>standardului</a:t>
            </a:r>
            <a:r>
              <a:rPr lang="en-GB" dirty="0"/>
              <a:t> ISO 9001 </a:t>
            </a:r>
            <a:r>
              <a:rPr lang="en-GB" dirty="0" err="1"/>
              <a:t>și</a:t>
            </a:r>
            <a:r>
              <a:rPr lang="en-GB" dirty="0"/>
              <a:t> ale </a:t>
            </a:r>
            <a:r>
              <a:rPr lang="en-GB" dirty="0" err="1"/>
              <a:t>sistemului</a:t>
            </a:r>
            <a:r>
              <a:rPr lang="en-GB" dirty="0"/>
              <a:t> de management al </a:t>
            </a:r>
            <a:r>
              <a:rPr lang="en-GB" dirty="0" err="1"/>
              <a:t>calității</a:t>
            </a:r>
            <a:r>
              <a:rPr lang="en-GB" dirty="0"/>
              <a:t> </a:t>
            </a:r>
            <a:r>
              <a:rPr lang="en-GB" dirty="0" err="1"/>
              <a:t>și</a:t>
            </a:r>
            <a:r>
              <a:rPr lang="en-GB" dirty="0"/>
              <a:t> </a:t>
            </a:r>
            <a:r>
              <a:rPr lang="en-GB" dirty="0" err="1"/>
              <a:t>impactul</a:t>
            </a:r>
            <a:r>
              <a:rPr lang="en-GB" dirty="0"/>
              <a:t> pe care </a:t>
            </a:r>
            <a:r>
              <a:rPr lang="en-GB" dirty="0" err="1"/>
              <a:t>acest</a:t>
            </a:r>
            <a:r>
              <a:rPr lang="en-GB" dirty="0"/>
              <a:t> </a:t>
            </a:r>
            <a:r>
              <a:rPr lang="en-GB" dirty="0" err="1"/>
              <a:t>sistem</a:t>
            </a:r>
            <a:r>
              <a:rPr lang="en-GB" dirty="0"/>
              <a:t> </a:t>
            </a:r>
            <a:r>
              <a:rPr lang="en-GB" dirty="0" err="1"/>
              <a:t>îl</a:t>
            </a:r>
            <a:r>
              <a:rPr lang="en-GB" dirty="0"/>
              <a:t> </a:t>
            </a:r>
            <a:r>
              <a:rPr lang="en-GB" dirty="0" err="1"/>
              <a:t>va</a:t>
            </a:r>
            <a:r>
              <a:rPr lang="en-GB" dirty="0"/>
              <a:t> </a:t>
            </a:r>
            <a:r>
              <a:rPr lang="en-GB" dirty="0" err="1"/>
              <a:t>avea</a:t>
            </a:r>
            <a:r>
              <a:rPr lang="en-GB" dirty="0"/>
              <a:t> </a:t>
            </a:r>
            <a:r>
              <a:rPr lang="en-GB" dirty="0" err="1"/>
              <a:t>asupra</a:t>
            </a:r>
            <a:r>
              <a:rPr lang="en-GB" dirty="0"/>
              <a:t> </a:t>
            </a:r>
            <a:r>
              <a:rPr lang="en-GB" dirty="0" err="1"/>
              <a:t>obiectivelor</a:t>
            </a:r>
            <a:r>
              <a:rPr lang="en-GB" dirty="0"/>
              <a:t> </a:t>
            </a:r>
            <a:r>
              <a:rPr lang="en-GB" dirty="0" err="1"/>
              <a:t>strategice</a:t>
            </a:r>
            <a:r>
              <a:rPr lang="en-GB" dirty="0"/>
              <a:t> ale </a:t>
            </a:r>
            <a:r>
              <a:rPr lang="en-GB" dirty="0" err="1"/>
              <a:t>organizației</a:t>
            </a:r>
            <a:r>
              <a:rPr lang="en-GB" dirty="0"/>
              <a:t> </a:t>
            </a:r>
            <a:r>
              <a:rPr lang="en-GB" dirty="0" err="1"/>
              <a:t>și</a:t>
            </a:r>
            <a:r>
              <a:rPr lang="en-GB" dirty="0"/>
              <a:t> a </a:t>
            </a:r>
            <a:r>
              <a:rPr lang="en-GB" dirty="0" err="1"/>
              <a:t>proceselor</a:t>
            </a:r>
            <a:r>
              <a:rPr lang="en-GB" dirty="0"/>
              <a:t> sale, precum </a:t>
            </a:r>
            <a:r>
              <a:rPr lang="en-GB" dirty="0" err="1"/>
              <a:t>și</a:t>
            </a:r>
            <a:r>
              <a:rPr lang="en-GB" dirty="0"/>
              <a:t> </a:t>
            </a:r>
            <a:r>
              <a:rPr lang="en-GB" dirty="0" err="1"/>
              <a:t>implicațiile</a:t>
            </a:r>
            <a:r>
              <a:rPr lang="en-GB" dirty="0"/>
              <a:t> pe care le </a:t>
            </a:r>
            <a:r>
              <a:rPr lang="en-GB" dirty="0" err="1"/>
              <a:t>va</a:t>
            </a:r>
            <a:r>
              <a:rPr lang="en-GB" dirty="0"/>
              <a:t> </a:t>
            </a:r>
            <a:r>
              <a:rPr lang="en-GB" dirty="0" err="1"/>
              <a:t>avea</a:t>
            </a:r>
            <a:r>
              <a:rPr lang="en-GB" dirty="0"/>
              <a:t> </a:t>
            </a:r>
            <a:r>
              <a:rPr lang="en-GB" dirty="0" err="1"/>
              <a:t>asupra</a:t>
            </a:r>
            <a:r>
              <a:rPr lang="en-GB" dirty="0"/>
              <a:t> </a:t>
            </a:r>
            <a:r>
              <a:rPr lang="en-GB" dirty="0" err="1"/>
              <a:t>culturii</a:t>
            </a:r>
            <a:r>
              <a:rPr lang="en-GB" dirty="0"/>
              <a:t> </a:t>
            </a:r>
            <a:r>
              <a:rPr lang="en-GB" dirty="0" err="1"/>
              <a:t>organizaționale</a:t>
            </a:r>
            <a:r>
              <a:rPr lang="en-GB" dirty="0"/>
              <a:t>.</a:t>
            </a:r>
          </a:p>
          <a:p>
            <a:endParaRPr lang="en-GB" dirty="0"/>
          </a:p>
          <a:p>
            <a:r>
              <a:rPr lang="en-GB" b="1" dirty="0"/>
              <a:t>5. </a:t>
            </a:r>
            <a:r>
              <a:rPr lang="en-GB" b="1" dirty="0" err="1"/>
              <a:t>Efectuarea</a:t>
            </a:r>
            <a:r>
              <a:rPr lang="en-GB" b="1" dirty="0"/>
              <a:t> </a:t>
            </a:r>
            <a:r>
              <a:rPr lang="en-GB" b="1" dirty="0" err="1"/>
              <a:t>auditului</a:t>
            </a:r>
            <a:r>
              <a:rPr lang="en-GB" b="1" dirty="0"/>
              <a:t> diagnostic</a:t>
            </a:r>
          </a:p>
          <a:p>
            <a:r>
              <a:rPr lang="en-GB" dirty="0"/>
              <a:t>Scop: </a:t>
            </a:r>
            <a:r>
              <a:rPr lang="en-GB" dirty="0" err="1"/>
              <a:t>compararea</a:t>
            </a:r>
            <a:r>
              <a:rPr lang="en-GB" dirty="0"/>
              <a:t> </a:t>
            </a:r>
            <a:r>
              <a:rPr lang="en-GB" dirty="0" err="1"/>
              <a:t>sistemului</a:t>
            </a:r>
            <a:r>
              <a:rPr lang="en-GB" dirty="0"/>
              <a:t> existent de management al </a:t>
            </a:r>
            <a:r>
              <a:rPr lang="en-GB" dirty="0" err="1"/>
              <a:t>calității</a:t>
            </a:r>
            <a:r>
              <a:rPr lang="en-GB" dirty="0"/>
              <a:t> pe care </a:t>
            </a:r>
            <a:r>
              <a:rPr lang="en-GB" dirty="0" err="1"/>
              <a:t>îl</a:t>
            </a:r>
            <a:r>
              <a:rPr lang="en-GB" dirty="0"/>
              <a:t> </a:t>
            </a:r>
            <a:r>
              <a:rPr lang="en-GB" dirty="0" err="1"/>
              <a:t>deține</a:t>
            </a:r>
            <a:r>
              <a:rPr lang="en-GB" dirty="0"/>
              <a:t> </a:t>
            </a:r>
            <a:r>
              <a:rPr lang="en-GB" dirty="0" err="1"/>
              <a:t>organizația</a:t>
            </a:r>
            <a:r>
              <a:rPr lang="en-GB" dirty="0"/>
              <a:t> cu </a:t>
            </a:r>
            <a:r>
              <a:rPr lang="en-GB" dirty="0" err="1"/>
              <a:t>cerințele</a:t>
            </a:r>
            <a:r>
              <a:rPr lang="en-GB" dirty="0"/>
              <a:t> </a:t>
            </a:r>
            <a:r>
              <a:rPr lang="en-GB" dirty="0" err="1"/>
              <a:t>standardului</a:t>
            </a:r>
            <a:r>
              <a:rPr lang="en-GB" dirty="0"/>
              <a:t>.</a:t>
            </a:r>
          </a:p>
          <a:p>
            <a:pPr marL="285750" indent="-285750">
              <a:buFont typeface="Wingdings" panose="05000000000000000000" pitchFamily="2" charset="2"/>
              <a:buChar char="Ø"/>
            </a:pPr>
            <a:r>
              <a:rPr lang="en-GB" dirty="0" err="1"/>
              <a:t>Instituția</a:t>
            </a:r>
            <a:r>
              <a:rPr lang="en-GB" dirty="0"/>
              <a:t> </a:t>
            </a:r>
            <a:r>
              <a:rPr lang="en-GB" dirty="0" err="1"/>
              <a:t>poate</a:t>
            </a:r>
            <a:r>
              <a:rPr lang="en-GB" dirty="0"/>
              <a:t> </a:t>
            </a:r>
            <a:r>
              <a:rPr lang="en-GB" dirty="0" err="1"/>
              <a:t>deja</a:t>
            </a:r>
            <a:r>
              <a:rPr lang="en-GB" dirty="0"/>
              <a:t> </a:t>
            </a:r>
            <a:r>
              <a:rPr lang="en-GB" dirty="0" err="1"/>
              <a:t>să</a:t>
            </a:r>
            <a:r>
              <a:rPr lang="en-GB" dirty="0"/>
              <a:t> </a:t>
            </a:r>
            <a:r>
              <a:rPr lang="en-GB" dirty="0" err="1"/>
              <a:t>dețină</a:t>
            </a:r>
            <a:r>
              <a:rPr lang="en-GB" dirty="0"/>
              <a:t> un </a:t>
            </a:r>
            <a:r>
              <a:rPr lang="en-GB" dirty="0" err="1"/>
              <a:t>număr</a:t>
            </a:r>
            <a:r>
              <a:rPr lang="en-GB" dirty="0"/>
              <a:t> </a:t>
            </a:r>
            <a:r>
              <a:rPr lang="en-GB" dirty="0" err="1"/>
              <a:t>semnificativ</a:t>
            </a:r>
            <a:r>
              <a:rPr lang="en-GB" dirty="0"/>
              <a:t> de </a:t>
            </a:r>
            <a:r>
              <a:rPr lang="en-GB" dirty="0" err="1"/>
              <a:t>proceduri</a:t>
            </a:r>
            <a:r>
              <a:rPr lang="en-GB" dirty="0"/>
              <a:t>. </a:t>
            </a:r>
          </a:p>
          <a:p>
            <a:pPr marL="285750" indent="-285750">
              <a:buFont typeface="Wingdings" panose="05000000000000000000" pitchFamily="2" charset="2"/>
              <a:buChar char="Ø"/>
            </a:pPr>
            <a:r>
              <a:rPr lang="en-GB" dirty="0" err="1"/>
              <a:t>Aceste</a:t>
            </a:r>
            <a:r>
              <a:rPr lang="en-GB" dirty="0"/>
              <a:t> </a:t>
            </a:r>
            <a:r>
              <a:rPr lang="en-GB" dirty="0" err="1"/>
              <a:t>documente</a:t>
            </a:r>
            <a:r>
              <a:rPr lang="en-GB" dirty="0"/>
              <a:t> nu </a:t>
            </a:r>
            <a:r>
              <a:rPr lang="en-GB" dirty="0" err="1"/>
              <a:t>trebuie</a:t>
            </a:r>
            <a:r>
              <a:rPr lang="en-GB" dirty="0"/>
              <a:t> </a:t>
            </a:r>
            <a:r>
              <a:rPr lang="en-GB" dirty="0" err="1"/>
              <a:t>să</a:t>
            </a:r>
            <a:r>
              <a:rPr lang="en-GB" dirty="0"/>
              <a:t> fie eliminate, </a:t>
            </a:r>
            <a:r>
              <a:rPr lang="en-GB" dirty="0" err="1"/>
              <a:t>ele</a:t>
            </a:r>
            <a:r>
              <a:rPr lang="en-GB" dirty="0"/>
              <a:t> </a:t>
            </a:r>
            <a:r>
              <a:rPr lang="en-GB" dirty="0" err="1"/>
              <a:t>trebuie</a:t>
            </a:r>
            <a:r>
              <a:rPr lang="en-GB" dirty="0"/>
              <a:t> </a:t>
            </a:r>
            <a:r>
              <a:rPr lang="en-GB" dirty="0" err="1"/>
              <a:t>incluse</a:t>
            </a:r>
            <a:r>
              <a:rPr lang="en-GB" dirty="0"/>
              <a:t> </a:t>
            </a:r>
            <a:r>
              <a:rPr lang="en-GB" dirty="0" err="1"/>
              <a:t>în</a:t>
            </a:r>
            <a:r>
              <a:rPr lang="en-GB" dirty="0"/>
              <a:t> </a:t>
            </a:r>
            <a:r>
              <a:rPr lang="en-GB" dirty="0" err="1"/>
              <a:t>noul</a:t>
            </a:r>
            <a:r>
              <a:rPr lang="en-GB" dirty="0"/>
              <a:t> </a:t>
            </a:r>
            <a:r>
              <a:rPr lang="en-GB" dirty="0" err="1"/>
              <a:t>sistem</a:t>
            </a:r>
            <a:r>
              <a:rPr lang="en-GB" dirty="0"/>
              <a:t> de management al </a:t>
            </a:r>
            <a:r>
              <a:rPr lang="en-GB" dirty="0" err="1"/>
              <a:t>calității</a:t>
            </a:r>
            <a:r>
              <a:rPr lang="en-GB" dirty="0"/>
              <a:t>.</a:t>
            </a:r>
          </a:p>
          <a:p>
            <a:pPr marL="285750" indent="-285750">
              <a:buFont typeface="Wingdings" panose="05000000000000000000" pitchFamily="2" charset="2"/>
              <a:buChar char="Ø"/>
            </a:pPr>
            <a:r>
              <a:rPr lang="en-GB" dirty="0" err="1"/>
              <a:t>În</a:t>
            </a:r>
            <a:r>
              <a:rPr lang="en-GB" dirty="0"/>
              <a:t> </a:t>
            </a:r>
            <a:r>
              <a:rPr lang="en-GB" dirty="0" err="1"/>
              <a:t>cadrul</a:t>
            </a:r>
            <a:r>
              <a:rPr lang="en-GB" dirty="0"/>
              <a:t> </a:t>
            </a:r>
            <a:r>
              <a:rPr lang="en-GB" dirty="0" err="1"/>
              <a:t>procesului</a:t>
            </a:r>
            <a:r>
              <a:rPr lang="en-GB" dirty="0"/>
              <a:t> de </a:t>
            </a:r>
            <a:r>
              <a:rPr lang="en-GB" dirty="0" err="1"/>
              <a:t>analiză</a:t>
            </a:r>
            <a:r>
              <a:rPr lang="en-GB" dirty="0"/>
              <a:t> </a:t>
            </a:r>
            <a:r>
              <a:rPr lang="en-GB" dirty="0" err="1"/>
              <a:t>este</a:t>
            </a:r>
            <a:r>
              <a:rPr lang="en-GB" dirty="0"/>
              <a:t> </a:t>
            </a:r>
            <a:r>
              <a:rPr lang="en-GB" dirty="0" err="1"/>
              <a:t>necesară</a:t>
            </a:r>
            <a:r>
              <a:rPr lang="en-GB" dirty="0"/>
              <a:t> </a:t>
            </a:r>
            <a:r>
              <a:rPr lang="en-GB" dirty="0" err="1"/>
              <a:t>consultarea</a:t>
            </a:r>
            <a:r>
              <a:rPr lang="en-GB" dirty="0"/>
              <a:t> </a:t>
            </a:r>
            <a:r>
              <a:rPr lang="en-GB" dirty="0" err="1"/>
              <a:t>managerilor</a:t>
            </a:r>
            <a:r>
              <a:rPr lang="en-GB" dirty="0"/>
              <a:t> </a:t>
            </a:r>
            <a:r>
              <a:rPr lang="en-GB" dirty="0" err="1"/>
              <a:t>executivi</a:t>
            </a:r>
            <a:r>
              <a:rPr lang="en-GB" dirty="0"/>
              <a:t> </a:t>
            </a:r>
            <a:r>
              <a:rPr lang="en-GB" dirty="0" err="1"/>
              <a:t>și</a:t>
            </a:r>
            <a:r>
              <a:rPr lang="en-GB" dirty="0"/>
              <a:t> a </a:t>
            </a:r>
            <a:r>
              <a:rPr lang="en-GB" dirty="0" err="1"/>
              <a:t>specialiștilor</a:t>
            </a:r>
            <a:r>
              <a:rPr lang="en-GB" dirty="0"/>
              <a:t> </a:t>
            </a:r>
            <a:r>
              <a:rPr lang="en-GB" dirty="0" err="1"/>
              <a:t>organizației</a:t>
            </a:r>
            <a:r>
              <a:rPr lang="en-GB" dirty="0"/>
              <a:t>. </a:t>
            </a:r>
          </a:p>
          <a:p>
            <a:pPr marL="285750" indent="-285750">
              <a:buFont typeface="Wingdings" panose="05000000000000000000" pitchFamily="2" charset="2"/>
              <a:buChar char="Ø"/>
            </a:pPr>
            <a:r>
              <a:rPr lang="en-GB" dirty="0" err="1"/>
              <a:t>Documentele</a:t>
            </a:r>
            <a:r>
              <a:rPr lang="en-GB" dirty="0"/>
              <a:t> </a:t>
            </a:r>
            <a:r>
              <a:rPr lang="en-GB" dirty="0" err="1"/>
              <a:t>trebuie</a:t>
            </a:r>
            <a:r>
              <a:rPr lang="en-GB" dirty="0"/>
              <a:t> </a:t>
            </a:r>
            <a:r>
              <a:rPr lang="en-GB" dirty="0" err="1"/>
              <a:t>colectate</a:t>
            </a:r>
            <a:r>
              <a:rPr lang="en-GB" dirty="0"/>
              <a:t>, </a:t>
            </a:r>
            <a:r>
              <a:rPr lang="en-GB" dirty="0" err="1"/>
              <a:t>studiate</a:t>
            </a:r>
            <a:r>
              <a:rPr lang="en-GB" dirty="0"/>
              <a:t> </a:t>
            </a:r>
            <a:r>
              <a:rPr lang="en-GB" dirty="0" err="1"/>
              <a:t>și</a:t>
            </a:r>
            <a:r>
              <a:rPr lang="en-GB" dirty="0"/>
              <a:t> </a:t>
            </a:r>
            <a:r>
              <a:rPr lang="en-GB" dirty="0" err="1"/>
              <a:t>înregistrate</a:t>
            </a:r>
            <a:r>
              <a:rPr lang="en-GB" dirty="0"/>
              <a:t> </a:t>
            </a:r>
            <a:r>
              <a:rPr lang="en-GB" dirty="0" err="1"/>
              <a:t>pentru</a:t>
            </a:r>
            <a:r>
              <a:rPr lang="en-GB" dirty="0"/>
              <a:t> o </a:t>
            </a:r>
            <a:r>
              <a:rPr lang="en-GB" dirty="0" err="1"/>
              <a:t>utilizare</a:t>
            </a:r>
            <a:r>
              <a:rPr lang="en-GB" dirty="0"/>
              <a:t> </a:t>
            </a:r>
            <a:r>
              <a:rPr lang="en-GB" dirty="0" err="1"/>
              <a:t>viitoare</a:t>
            </a:r>
            <a:r>
              <a:rPr lang="en-GB" dirty="0"/>
              <a:t>, eventual </a:t>
            </a:r>
            <a:r>
              <a:rPr lang="en-GB" dirty="0" err="1"/>
              <a:t>după</a:t>
            </a:r>
            <a:r>
              <a:rPr lang="en-GB" dirty="0"/>
              <a:t> </a:t>
            </a:r>
            <a:r>
              <a:rPr lang="en-GB" dirty="0" err="1"/>
              <a:t>revizuire</a:t>
            </a:r>
            <a:r>
              <a:rPr lang="en-GB" dirty="0"/>
              <a:t>. </a:t>
            </a:r>
          </a:p>
          <a:p>
            <a:endParaRPr lang="en-GB" dirty="0"/>
          </a:p>
        </p:txBody>
      </p:sp>
    </p:spTree>
    <p:extLst>
      <p:ext uri="{BB962C8B-B14F-4D97-AF65-F5344CB8AC3E}">
        <p14:creationId xmlns:p14="http://schemas.microsoft.com/office/powerpoint/2010/main" val="344464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135082" y="605446"/>
            <a:ext cx="11959936" cy="369332"/>
          </a:xfrm>
          <a:prstGeom prst="rect">
            <a:avLst/>
          </a:prstGeom>
          <a:solidFill>
            <a:schemeClr val="accent2">
              <a:lumMod val="20000"/>
              <a:lumOff val="80000"/>
            </a:schemeClr>
          </a:solidFill>
        </p:spPr>
        <p:txBody>
          <a:bodyPr wrap="square" rtlCol="0">
            <a:spAutoFit/>
          </a:bodyPr>
          <a:lstStyle/>
          <a:p>
            <a:r>
              <a:rPr lang="en-GB" b="1" dirty="0"/>
              <a:t>INFORMATII GENERALE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09" y="6334537"/>
            <a:ext cx="1303422" cy="52346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135082" y="994298"/>
            <a:ext cx="11959936" cy="5863702"/>
          </a:xfrm>
        </p:spPr>
        <p:txBody>
          <a:bodyPr>
            <a:noAutofit/>
          </a:bodyPr>
          <a:lstStyle/>
          <a:p>
            <a:r>
              <a:rPr lang="en-GB" sz="1600" b="1" u="sng" dirty="0"/>
              <a:t>Leader </a:t>
            </a:r>
            <a:r>
              <a:rPr lang="en-GB" sz="1600" b="1" u="sng" dirty="0" err="1"/>
              <a:t>proiect</a:t>
            </a:r>
            <a:r>
              <a:rPr lang="en-GB" sz="1600" dirty="0"/>
              <a:t>: ADR</a:t>
            </a:r>
          </a:p>
          <a:p>
            <a:r>
              <a:rPr lang="en-GB" sz="1600" b="1" u="sng" dirty="0" err="1"/>
              <a:t>Beneficiari</a:t>
            </a:r>
            <a:r>
              <a:rPr lang="en-GB" sz="1600" dirty="0"/>
              <a:t>: ADR </a:t>
            </a:r>
            <a:r>
              <a:rPr lang="en-GB" sz="1600" dirty="0" err="1"/>
              <a:t>si</a:t>
            </a:r>
            <a:r>
              <a:rPr lang="en-GB" sz="1600" dirty="0"/>
              <a:t> CERT-RO</a:t>
            </a:r>
          </a:p>
          <a:p>
            <a:r>
              <a:rPr lang="en-GB" sz="1600" b="1" u="sng" dirty="0" err="1"/>
              <a:t>Perioada</a:t>
            </a:r>
            <a:r>
              <a:rPr lang="en-GB" sz="1600" b="1" u="sng" dirty="0"/>
              <a:t> de </a:t>
            </a:r>
            <a:r>
              <a:rPr lang="en-GB" sz="1600" b="1" u="sng" dirty="0" err="1"/>
              <a:t>implementare</a:t>
            </a:r>
            <a:r>
              <a:rPr lang="en-GB" sz="1600" b="1" u="sng" dirty="0"/>
              <a:t>: </a:t>
            </a:r>
            <a:r>
              <a:rPr lang="en-GB" sz="1600" dirty="0"/>
              <a:t>26 de </a:t>
            </a:r>
            <a:r>
              <a:rPr lang="en-GB" sz="1600" dirty="0" err="1"/>
              <a:t>luni</a:t>
            </a:r>
            <a:r>
              <a:rPr lang="en-GB" sz="1600" dirty="0"/>
              <a:t>, </a:t>
            </a:r>
            <a:r>
              <a:rPr lang="en-GB" sz="1600" dirty="0" err="1"/>
              <a:t>începând</a:t>
            </a:r>
            <a:r>
              <a:rPr lang="en-GB" sz="1600" dirty="0"/>
              <a:t> cu data de 10 </a:t>
            </a:r>
            <a:r>
              <a:rPr lang="en-GB" sz="1600" dirty="0" err="1"/>
              <a:t>mai</a:t>
            </a:r>
            <a:r>
              <a:rPr lang="en-GB" sz="1600" dirty="0"/>
              <a:t> 2018.</a:t>
            </a:r>
          </a:p>
          <a:p>
            <a:r>
              <a:rPr lang="en-GB" sz="1600" b="1" u="sng" dirty="0"/>
              <a:t>Scop: </a:t>
            </a:r>
            <a:r>
              <a:rPr lang="en-GB" sz="1600" dirty="0" err="1"/>
              <a:t>creșterea</a:t>
            </a:r>
            <a:r>
              <a:rPr lang="en-GB" sz="1600" dirty="0"/>
              <a:t> </a:t>
            </a:r>
            <a:r>
              <a:rPr lang="en-GB" sz="1600" dirty="0" err="1"/>
              <a:t>capacității</a:t>
            </a:r>
            <a:r>
              <a:rPr lang="en-GB" sz="1600" dirty="0"/>
              <a:t> administrative a ADR </a:t>
            </a:r>
            <a:r>
              <a:rPr lang="en-GB" sz="1600" dirty="0" err="1"/>
              <a:t>și</a:t>
            </a:r>
            <a:r>
              <a:rPr lang="en-GB" sz="1600" dirty="0"/>
              <a:t> CERT-RO </a:t>
            </a:r>
            <a:r>
              <a:rPr lang="en-GB" sz="1600" dirty="0" err="1"/>
              <a:t>pentru</a:t>
            </a:r>
            <a:r>
              <a:rPr lang="en-GB" sz="1600" dirty="0"/>
              <a:t> </a:t>
            </a:r>
            <a:r>
              <a:rPr lang="en-GB" sz="1600" dirty="0" err="1"/>
              <a:t>susținerea</a:t>
            </a:r>
            <a:r>
              <a:rPr lang="en-GB" sz="1600" dirty="0"/>
              <a:t> </a:t>
            </a:r>
            <a:r>
              <a:rPr lang="en-GB" sz="1600" dirty="0" err="1"/>
              <a:t>reformelor</a:t>
            </a:r>
            <a:r>
              <a:rPr lang="en-GB" sz="1600" dirty="0"/>
              <a:t> </a:t>
            </a:r>
            <a:r>
              <a:rPr lang="en-GB" sz="1600" dirty="0" err="1"/>
              <a:t>instituționale</a:t>
            </a:r>
            <a:r>
              <a:rPr lang="en-GB" sz="1600" dirty="0"/>
              <a:t> </a:t>
            </a:r>
            <a:r>
              <a:rPr lang="en-GB" sz="1600" dirty="0" err="1"/>
              <a:t>prin</a:t>
            </a:r>
            <a:r>
              <a:rPr lang="en-GB" sz="1600" dirty="0"/>
              <a:t> </a:t>
            </a:r>
            <a:r>
              <a:rPr lang="en-GB" sz="1600" dirty="0" err="1"/>
              <a:t>implementarea</a:t>
            </a:r>
            <a:r>
              <a:rPr lang="en-GB" sz="1600" dirty="0"/>
              <a:t> </a:t>
            </a:r>
            <a:r>
              <a:rPr lang="en-GB" sz="1600" dirty="0" err="1"/>
              <a:t>unui</a:t>
            </a:r>
            <a:r>
              <a:rPr lang="en-GB" sz="1600" dirty="0"/>
              <a:t> </a:t>
            </a:r>
            <a:r>
              <a:rPr lang="en-GB" sz="1600" dirty="0" err="1"/>
              <a:t>sistem</a:t>
            </a:r>
            <a:r>
              <a:rPr lang="en-GB" sz="1600" dirty="0"/>
              <a:t> </a:t>
            </a:r>
            <a:r>
              <a:rPr lang="en-GB" sz="1600" dirty="0" err="1"/>
              <a:t>unitar</a:t>
            </a:r>
            <a:r>
              <a:rPr lang="en-GB" sz="1600" dirty="0"/>
              <a:t> de management al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precum </a:t>
            </a:r>
            <a:r>
              <a:rPr lang="en-GB" sz="1600" dirty="0" err="1"/>
              <a:t>și</a:t>
            </a:r>
            <a:r>
              <a:rPr lang="en-GB" sz="1600" dirty="0"/>
              <a:t> a </a:t>
            </a:r>
            <a:r>
              <a:rPr lang="en-GB" sz="1600" dirty="0" err="1"/>
              <a:t>unui</a:t>
            </a:r>
            <a:r>
              <a:rPr lang="en-GB" sz="1600" dirty="0"/>
              <a:t> </a:t>
            </a:r>
            <a:r>
              <a:rPr lang="en-GB" sz="1600" dirty="0" err="1"/>
              <a:t>sistem</a:t>
            </a:r>
            <a:r>
              <a:rPr lang="en-GB" sz="1600" dirty="0"/>
              <a:t> care </a:t>
            </a:r>
            <a:r>
              <a:rPr lang="en-GB" sz="1600" dirty="0" err="1"/>
              <a:t>să</a:t>
            </a:r>
            <a:r>
              <a:rPr lang="en-GB" sz="1600" dirty="0"/>
              <a:t> </a:t>
            </a:r>
            <a:r>
              <a:rPr lang="en-GB" sz="1600" dirty="0" err="1"/>
              <a:t>cuprindă</a:t>
            </a:r>
            <a:r>
              <a:rPr lang="en-GB" sz="1600" dirty="0"/>
              <a:t> </a:t>
            </a:r>
            <a:r>
              <a:rPr lang="en-GB" sz="1600" dirty="0" err="1"/>
              <a:t>proceduri</a:t>
            </a:r>
            <a:r>
              <a:rPr lang="en-GB" sz="1600" dirty="0"/>
              <a:t> </a:t>
            </a:r>
            <a:r>
              <a:rPr lang="en-GB" sz="1600" dirty="0" err="1"/>
              <a:t>și</a:t>
            </a:r>
            <a:r>
              <a:rPr lang="en-GB" sz="1600" dirty="0"/>
              <a:t> </a:t>
            </a:r>
            <a:r>
              <a:rPr lang="en-GB" sz="1600" dirty="0" err="1"/>
              <a:t>mecanisme</a:t>
            </a:r>
            <a:r>
              <a:rPr lang="en-GB" sz="1600" dirty="0"/>
              <a:t> </a:t>
            </a:r>
            <a:r>
              <a:rPr lang="en-GB" sz="1600" dirty="0" err="1"/>
              <a:t>pentru</a:t>
            </a:r>
            <a:r>
              <a:rPr lang="en-GB" sz="1600" dirty="0"/>
              <a:t> </a:t>
            </a:r>
            <a:r>
              <a:rPr lang="en-GB" sz="1600" dirty="0" err="1"/>
              <a:t>coordonare</a:t>
            </a:r>
            <a:r>
              <a:rPr lang="en-GB" sz="1600" dirty="0"/>
              <a:t> </a:t>
            </a:r>
            <a:r>
              <a:rPr lang="en-GB" sz="1600" dirty="0" err="1"/>
              <a:t>și</a:t>
            </a:r>
            <a:r>
              <a:rPr lang="en-GB" sz="1600" dirty="0"/>
              <a:t> </a:t>
            </a:r>
            <a:r>
              <a:rPr lang="en-GB" sz="1600" dirty="0" err="1"/>
              <a:t>consultare</a:t>
            </a:r>
            <a:r>
              <a:rPr lang="en-GB" sz="1600" dirty="0"/>
              <a:t> cu </a:t>
            </a:r>
            <a:r>
              <a:rPr lang="en-GB" sz="1600" dirty="0" err="1"/>
              <a:t>factorii</a:t>
            </a:r>
            <a:r>
              <a:rPr lang="en-GB" sz="1600" dirty="0"/>
              <a:t> </a:t>
            </a:r>
            <a:r>
              <a:rPr lang="en-GB" sz="1600" dirty="0" err="1"/>
              <a:t>interesați</a:t>
            </a:r>
            <a:r>
              <a:rPr lang="en-GB" sz="1600" dirty="0"/>
              <a:t> </a:t>
            </a:r>
            <a:r>
              <a:rPr lang="en-GB" sz="1600" dirty="0" err="1"/>
              <a:t>privind</a:t>
            </a:r>
            <a:r>
              <a:rPr lang="en-GB" sz="1600" dirty="0"/>
              <a:t> </a:t>
            </a:r>
            <a:r>
              <a:rPr lang="en-GB" sz="1600" dirty="0" err="1"/>
              <a:t>implementarea</a:t>
            </a:r>
            <a:r>
              <a:rPr lang="en-GB" sz="1600" dirty="0"/>
              <a:t>, </a:t>
            </a:r>
            <a:r>
              <a:rPr lang="en-GB" sz="1600" dirty="0" err="1"/>
              <a:t>monitorizarea</a:t>
            </a:r>
            <a:r>
              <a:rPr lang="en-GB" sz="1600" dirty="0"/>
              <a:t> </a:t>
            </a:r>
            <a:r>
              <a:rPr lang="en-GB" sz="1600" dirty="0" err="1"/>
              <a:t>și</a:t>
            </a:r>
            <a:r>
              <a:rPr lang="en-GB" sz="1600" dirty="0"/>
              <a:t> </a:t>
            </a:r>
            <a:r>
              <a:rPr lang="en-GB" sz="1600" dirty="0" err="1"/>
              <a:t>evaluarea</a:t>
            </a:r>
            <a:r>
              <a:rPr lang="en-GB" sz="1600" dirty="0"/>
              <a:t> </a:t>
            </a:r>
            <a:r>
              <a:rPr lang="en-GB" sz="1600" dirty="0" err="1"/>
              <a:t>politicilor</a:t>
            </a:r>
            <a:r>
              <a:rPr lang="en-GB" sz="1600" dirty="0"/>
              <a:t> </a:t>
            </a:r>
            <a:r>
              <a:rPr lang="en-GB" sz="1600" dirty="0" err="1"/>
              <a:t>și</a:t>
            </a:r>
            <a:r>
              <a:rPr lang="en-GB" sz="1600" dirty="0"/>
              <a:t> </a:t>
            </a:r>
            <a:r>
              <a:rPr lang="en-GB" sz="1600" dirty="0" err="1"/>
              <a:t>strategiilor</a:t>
            </a:r>
            <a:r>
              <a:rPr lang="en-GB" sz="1600" dirty="0"/>
              <a:t> </a:t>
            </a:r>
            <a:r>
              <a:rPr lang="en-GB" sz="1600" dirty="0" err="1"/>
              <a:t>pentru</a:t>
            </a:r>
            <a:r>
              <a:rPr lang="en-GB" sz="1600" dirty="0"/>
              <a:t> care MCSI </a:t>
            </a:r>
            <a:r>
              <a:rPr lang="en-GB" sz="1600" dirty="0" err="1"/>
              <a:t>este</a:t>
            </a:r>
            <a:r>
              <a:rPr lang="en-GB" sz="1600" dirty="0"/>
              <a:t> </a:t>
            </a:r>
            <a:r>
              <a:rPr lang="en-GB" sz="1600" dirty="0" err="1"/>
              <a:t>responsabil</a:t>
            </a:r>
            <a:r>
              <a:rPr lang="en-GB" sz="1600" dirty="0"/>
              <a:t>, precum </a:t>
            </a:r>
            <a:r>
              <a:rPr lang="en-GB" sz="1600" dirty="0" err="1"/>
              <a:t>și</a:t>
            </a:r>
            <a:r>
              <a:rPr lang="en-GB" sz="1600" dirty="0"/>
              <a:t> </a:t>
            </a:r>
            <a:r>
              <a:rPr lang="en-GB" sz="1600" dirty="0" err="1"/>
              <a:t>sistematizarea</a:t>
            </a:r>
            <a:r>
              <a:rPr lang="en-GB" sz="1600" dirty="0"/>
              <a:t> </a:t>
            </a:r>
            <a:r>
              <a:rPr lang="en-GB" sz="1600" dirty="0" err="1"/>
              <a:t>fondului</a:t>
            </a:r>
            <a:r>
              <a:rPr lang="en-GB" sz="1600" dirty="0"/>
              <a:t> </a:t>
            </a:r>
            <a:r>
              <a:rPr lang="en-GB" sz="1600" dirty="0" err="1"/>
              <a:t>activ</a:t>
            </a:r>
            <a:r>
              <a:rPr lang="en-GB" sz="1600" dirty="0"/>
              <a:t> al </a:t>
            </a:r>
            <a:r>
              <a:rPr lang="en-GB" sz="1600" dirty="0" err="1"/>
              <a:t>legislației</a:t>
            </a:r>
            <a:r>
              <a:rPr lang="en-GB" sz="1600" dirty="0"/>
              <a:t> cu </a:t>
            </a:r>
            <a:r>
              <a:rPr lang="en-GB" sz="1600" dirty="0" err="1"/>
              <a:t>incidența</a:t>
            </a:r>
            <a:r>
              <a:rPr lang="en-GB" sz="1600" dirty="0"/>
              <a:t> </a:t>
            </a:r>
            <a:r>
              <a:rPr lang="en-GB" sz="1600" dirty="0" err="1"/>
              <a:t>și</a:t>
            </a:r>
            <a:r>
              <a:rPr lang="en-GB" sz="1600" dirty="0"/>
              <a:t> impact </a:t>
            </a:r>
            <a:r>
              <a:rPr lang="en-GB" sz="1600" dirty="0" err="1"/>
              <a:t>asupra</a:t>
            </a:r>
            <a:r>
              <a:rPr lang="en-GB" sz="1600" dirty="0"/>
              <a:t> </a:t>
            </a:r>
            <a:r>
              <a:rPr lang="en-GB" sz="1600" dirty="0" err="1"/>
              <a:t>investițiilor</a:t>
            </a:r>
            <a:r>
              <a:rPr lang="en-GB" sz="1600" dirty="0"/>
              <a:t> </a:t>
            </a:r>
            <a:r>
              <a:rPr lang="en-GB" sz="1600" dirty="0" err="1"/>
              <a:t>în</a:t>
            </a:r>
            <a:r>
              <a:rPr lang="en-GB" sz="1600" dirty="0"/>
              <a:t> </a:t>
            </a:r>
            <a:r>
              <a:rPr lang="en-GB" sz="1600" dirty="0" err="1"/>
              <a:t>dezvoltarea</a:t>
            </a:r>
            <a:r>
              <a:rPr lang="en-GB" sz="1600" dirty="0"/>
              <a:t> </a:t>
            </a:r>
            <a:r>
              <a:rPr lang="en-GB" sz="1600" dirty="0" err="1"/>
              <a:t>rețelelor</a:t>
            </a:r>
            <a:r>
              <a:rPr lang="en-GB" sz="1600" dirty="0"/>
              <a:t> de </a:t>
            </a:r>
            <a:r>
              <a:rPr lang="en-GB" sz="1600" dirty="0" err="1"/>
              <a:t>acces</a:t>
            </a:r>
            <a:r>
              <a:rPr lang="en-GB" sz="1600" dirty="0"/>
              <a:t> la NGN.</a:t>
            </a:r>
          </a:p>
          <a:p>
            <a:r>
              <a:rPr lang="en-GB" sz="1600" b="1" u="sng" dirty="0" err="1"/>
              <a:t>Obiective</a:t>
            </a:r>
            <a:r>
              <a:rPr lang="en-GB" sz="1600" b="1" u="sng" dirty="0"/>
              <a:t> </a:t>
            </a:r>
            <a:r>
              <a:rPr lang="en-GB" sz="1600" b="1" u="sng" dirty="0" err="1"/>
              <a:t>specifice</a:t>
            </a:r>
            <a:r>
              <a:rPr lang="en-GB" sz="1600" b="1" u="sng" dirty="0"/>
              <a:t>:</a:t>
            </a:r>
          </a:p>
          <a:p>
            <a:pPr>
              <a:lnSpc>
                <a:spcPct val="120000"/>
              </a:lnSpc>
              <a:spcBef>
                <a:spcPts val="0"/>
              </a:spcBef>
              <a:buFont typeface="Wingdings" panose="05000000000000000000" pitchFamily="2" charset="2"/>
              <a:buChar char="Ø"/>
            </a:pPr>
            <a:r>
              <a:rPr lang="en-GB" sz="1600" dirty="0" err="1"/>
              <a:t>Crearea</a:t>
            </a:r>
            <a:r>
              <a:rPr lang="en-GB" sz="1600" dirty="0"/>
              <a:t> </a:t>
            </a:r>
            <a:r>
              <a:rPr lang="en-GB" sz="1600" dirty="0" err="1"/>
              <a:t>cadrului</a:t>
            </a:r>
            <a:r>
              <a:rPr lang="en-GB" sz="1600" dirty="0"/>
              <a:t> intern </a:t>
            </a:r>
            <a:r>
              <a:rPr lang="en-GB" sz="1600" dirty="0" err="1"/>
              <a:t>și</a:t>
            </a:r>
            <a:r>
              <a:rPr lang="en-GB" sz="1600" dirty="0"/>
              <a:t> a </a:t>
            </a:r>
            <a:r>
              <a:rPr lang="en-GB" sz="1600" dirty="0" err="1"/>
              <a:t>mecanismelor</a:t>
            </a:r>
            <a:r>
              <a:rPr lang="en-GB" sz="1600" dirty="0"/>
              <a:t> </a:t>
            </a:r>
            <a:r>
              <a:rPr lang="en-GB" sz="1600" dirty="0" err="1"/>
              <a:t>pentru</a:t>
            </a:r>
            <a:r>
              <a:rPr lang="en-GB" sz="1600" dirty="0"/>
              <a:t> </a:t>
            </a:r>
            <a:r>
              <a:rPr lang="en-GB" sz="1600" dirty="0" err="1"/>
              <a:t>îmbunatățirea</a:t>
            </a:r>
            <a:r>
              <a:rPr lang="en-GB" sz="1600" dirty="0"/>
              <a:t> </a:t>
            </a:r>
            <a:r>
              <a:rPr lang="en-GB" sz="1600" dirty="0" err="1"/>
              <a:t>continuă</a:t>
            </a:r>
            <a:r>
              <a:rPr lang="en-GB" sz="1600" dirty="0"/>
              <a:t> a </a:t>
            </a:r>
            <a:r>
              <a:rPr lang="en-GB" sz="1600" dirty="0" err="1"/>
              <a:t>activității</a:t>
            </a:r>
            <a:r>
              <a:rPr lang="en-GB" sz="1600" dirty="0"/>
              <a:t>, </a:t>
            </a:r>
            <a:r>
              <a:rPr lang="en-GB" sz="1600" dirty="0" err="1"/>
              <a:t>pentru</a:t>
            </a:r>
            <a:r>
              <a:rPr lang="en-GB" sz="1600" dirty="0"/>
              <a:t> o </a:t>
            </a:r>
            <a:r>
              <a:rPr lang="en-GB" sz="1600" dirty="0" err="1"/>
              <a:t>mai</a:t>
            </a:r>
            <a:r>
              <a:rPr lang="en-GB" sz="1600" dirty="0"/>
              <a:t> mare </a:t>
            </a:r>
            <a:r>
              <a:rPr lang="en-GB" sz="1600" dirty="0" err="1"/>
              <a:t>înțelegere</a:t>
            </a:r>
            <a:r>
              <a:rPr lang="en-GB" sz="1600" dirty="0"/>
              <a:t> a </a:t>
            </a:r>
            <a:r>
              <a:rPr lang="en-GB" sz="1600" dirty="0" err="1"/>
              <a:t>proceselor</a:t>
            </a:r>
            <a:r>
              <a:rPr lang="en-GB" sz="1600" dirty="0"/>
              <a:t> </a:t>
            </a:r>
            <a:r>
              <a:rPr lang="en-GB" sz="1600" dirty="0" err="1"/>
              <a:t>instituțiilor</a:t>
            </a:r>
            <a:r>
              <a:rPr lang="en-GB" sz="1600" dirty="0"/>
              <a:t>, </a:t>
            </a:r>
            <a:r>
              <a:rPr lang="en-GB" sz="1600" dirty="0" err="1"/>
              <a:t>definirea</a:t>
            </a:r>
            <a:r>
              <a:rPr lang="en-GB" sz="1600" dirty="0"/>
              <a:t> </a:t>
            </a:r>
            <a:r>
              <a:rPr lang="en-GB" sz="1600" dirty="0" err="1"/>
              <a:t>clară</a:t>
            </a:r>
            <a:r>
              <a:rPr lang="en-GB" sz="1600" dirty="0"/>
              <a:t> a </a:t>
            </a:r>
            <a:r>
              <a:rPr lang="en-GB" sz="1600" dirty="0" err="1"/>
              <a:t>responsabilităților</a:t>
            </a:r>
            <a:r>
              <a:rPr lang="en-GB" sz="1600" dirty="0"/>
              <a:t> </a:t>
            </a:r>
            <a:r>
              <a:rPr lang="en-GB" sz="1600" dirty="0" err="1"/>
              <a:t>și</a:t>
            </a:r>
            <a:r>
              <a:rPr lang="en-GB" sz="1600" dirty="0"/>
              <a:t> </a:t>
            </a:r>
            <a:r>
              <a:rPr lang="en-GB" sz="1600" dirty="0" err="1"/>
              <a:t>autorităților</a:t>
            </a:r>
            <a:r>
              <a:rPr lang="en-GB" sz="1600" dirty="0"/>
              <a:t>, </a:t>
            </a:r>
            <a:r>
              <a:rPr lang="en-GB" sz="1600" dirty="0" err="1"/>
              <a:t>utilizarea</a:t>
            </a:r>
            <a:r>
              <a:rPr lang="en-GB" sz="1600" dirty="0"/>
              <a:t> </a:t>
            </a:r>
            <a:r>
              <a:rPr lang="en-GB" sz="1600" dirty="0" err="1"/>
              <a:t>mai</a:t>
            </a:r>
            <a:r>
              <a:rPr lang="en-GB" sz="1600" dirty="0"/>
              <a:t> </a:t>
            </a:r>
            <a:r>
              <a:rPr lang="en-GB" sz="1600" dirty="0" err="1"/>
              <a:t>eficientă</a:t>
            </a:r>
            <a:r>
              <a:rPr lang="en-GB" sz="1600" dirty="0"/>
              <a:t> a </a:t>
            </a:r>
            <a:r>
              <a:rPr lang="en-GB" sz="1600" dirty="0" err="1"/>
              <a:t>resurselor</a:t>
            </a:r>
            <a:r>
              <a:rPr lang="en-GB" sz="1600" dirty="0"/>
              <a:t> </a:t>
            </a:r>
            <a:r>
              <a:rPr lang="en-GB" sz="1600" dirty="0" err="1"/>
              <a:t>și</a:t>
            </a:r>
            <a:r>
              <a:rPr lang="en-GB" sz="1600" dirty="0"/>
              <a:t> </a:t>
            </a:r>
            <a:r>
              <a:rPr lang="en-GB" sz="1600" dirty="0" err="1"/>
              <a:t>reducerea</a:t>
            </a:r>
            <a:r>
              <a:rPr lang="en-GB" sz="1600" dirty="0"/>
              <a:t> </a:t>
            </a:r>
            <a:r>
              <a:rPr lang="en-GB" sz="1600" dirty="0" err="1"/>
              <a:t>costurilor</a:t>
            </a:r>
            <a:r>
              <a:rPr lang="en-GB" sz="1600" dirty="0"/>
              <a:t> de </a:t>
            </a:r>
            <a:r>
              <a:rPr lang="en-GB" sz="1600" dirty="0" err="1"/>
              <a:t>neconformitate</a:t>
            </a:r>
            <a:r>
              <a:rPr lang="en-GB" sz="1600" dirty="0"/>
              <a:t>, </a:t>
            </a:r>
            <a:r>
              <a:rPr lang="en-GB" sz="1600" dirty="0" err="1"/>
              <a:t>prin</a:t>
            </a:r>
            <a:r>
              <a:rPr lang="en-GB" sz="1600" dirty="0"/>
              <a:t> </a:t>
            </a:r>
            <a:r>
              <a:rPr lang="en-GB" sz="1600" dirty="0" err="1"/>
              <a:t>implementarea</a:t>
            </a:r>
            <a:r>
              <a:rPr lang="en-GB" sz="1600" dirty="0"/>
              <a:t> </a:t>
            </a:r>
            <a:r>
              <a:rPr lang="en-GB" sz="1600" dirty="0" err="1"/>
              <a:t>și</a:t>
            </a:r>
            <a:r>
              <a:rPr lang="en-GB" sz="1600" dirty="0"/>
              <a:t> </a:t>
            </a:r>
            <a:r>
              <a:rPr lang="en-GB" sz="1600" dirty="0" err="1"/>
              <a:t>monitorizarea</a:t>
            </a:r>
            <a:r>
              <a:rPr lang="en-GB" sz="1600" dirty="0"/>
              <a:t> </a:t>
            </a:r>
            <a:r>
              <a:rPr lang="en-GB" sz="1600" dirty="0" err="1"/>
              <a:t>standardului</a:t>
            </a:r>
            <a:r>
              <a:rPr lang="en-GB" sz="1600" dirty="0"/>
              <a:t> ISO 9001:2015 </a:t>
            </a:r>
            <a:r>
              <a:rPr lang="en-GB" sz="1600" dirty="0" err="1"/>
              <a:t>în</a:t>
            </a:r>
            <a:r>
              <a:rPr lang="en-GB" sz="1600" dirty="0"/>
              <a:t> </a:t>
            </a:r>
            <a:r>
              <a:rPr lang="en-GB" sz="1600" dirty="0" err="1"/>
              <a:t>cadrul</a:t>
            </a:r>
            <a:r>
              <a:rPr lang="en-GB" sz="1600" dirty="0"/>
              <a:t> </a:t>
            </a:r>
            <a:r>
              <a:rPr lang="en-GB" sz="1600" dirty="0" err="1"/>
              <a:t>celor</a:t>
            </a:r>
            <a:r>
              <a:rPr lang="en-GB" sz="1600" dirty="0"/>
              <a:t> </a:t>
            </a:r>
            <a:r>
              <a:rPr lang="en-GB" sz="1600" dirty="0" err="1"/>
              <a:t>două</a:t>
            </a:r>
            <a:r>
              <a:rPr lang="en-GB" sz="1600" dirty="0"/>
              <a:t> </a:t>
            </a:r>
            <a:r>
              <a:rPr lang="en-GB" sz="1600" dirty="0" err="1"/>
              <a:t>organizații</a:t>
            </a:r>
            <a:r>
              <a:rPr lang="en-GB" sz="1600" dirty="0"/>
              <a:t>;</a:t>
            </a:r>
          </a:p>
          <a:p>
            <a:pPr>
              <a:lnSpc>
                <a:spcPct val="120000"/>
              </a:lnSpc>
              <a:spcBef>
                <a:spcPts val="0"/>
              </a:spcBef>
              <a:buFont typeface="Wingdings" panose="05000000000000000000" pitchFamily="2" charset="2"/>
              <a:buChar char="Ø"/>
            </a:pPr>
            <a:r>
              <a:rPr lang="en-GB" sz="1600" dirty="0" err="1"/>
              <a:t>Îmbunătățirea</a:t>
            </a:r>
            <a:r>
              <a:rPr lang="en-GB" sz="1600" dirty="0"/>
              <a:t> </a:t>
            </a:r>
            <a:r>
              <a:rPr lang="en-GB" sz="1600" dirty="0" err="1"/>
              <a:t>procesului</a:t>
            </a:r>
            <a:r>
              <a:rPr lang="en-GB" sz="1600" dirty="0"/>
              <a:t> de </a:t>
            </a:r>
            <a:r>
              <a:rPr lang="en-GB" sz="1600" dirty="0" err="1"/>
              <a:t>coordonare</a:t>
            </a:r>
            <a:r>
              <a:rPr lang="en-GB" sz="1600" dirty="0"/>
              <a:t> </a:t>
            </a:r>
            <a:r>
              <a:rPr lang="en-GB" sz="1600" dirty="0" err="1"/>
              <a:t>și</a:t>
            </a:r>
            <a:r>
              <a:rPr lang="en-GB" sz="1600" dirty="0"/>
              <a:t> </a:t>
            </a:r>
            <a:r>
              <a:rPr lang="en-GB" sz="1600" dirty="0" err="1"/>
              <a:t>consultare</a:t>
            </a:r>
            <a:r>
              <a:rPr lang="en-GB" sz="1600" dirty="0"/>
              <a:t> cu </a:t>
            </a:r>
            <a:r>
              <a:rPr lang="en-GB" sz="1600" dirty="0" err="1"/>
              <a:t>factorii</a:t>
            </a:r>
            <a:r>
              <a:rPr lang="en-GB" sz="1600" dirty="0"/>
              <a:t> </a:t>
            </a:r>
            <a:r>
              <a:rPr lang="en-GB" sz="1600" dirty="0" err="1"/>
              <a:t>interesați</a:t>
            </a:r>
            <a:r>
              <a:rPr lang="en-GB" sz="1600" dirty="0"/>
              <a:t> </a:t>
            </a:r>
            <a:r>
              <a:rPr lang="en-GB" sz="1600" dirty="0" err="1"/>
              <a:t>privind</a:t>
            </a:r>
            <a:r>
              <a:rPr lang="en-GB" sz="1600" dirty="0"/>
              <a:t> </a:t>
            </a:r>
            <a:r>
              <a:rPr lang="en-GB" sz="1600" dirty="0" err="1"/>
              <a:t>implementarea</a:t>
            </a:r>
            <a:r>
              <a:rPr lang="en-GB" sz="1600" dirty="0"/>
              <a:t>, </a:t>
            </a:r>
            <a:r>
              <a:rPr lang="en-GB" sz="1600" dirty="0" err="1"/>
              <a:t>monitorizarea</a:t>
            </a:r>
            <a:r>
              <a:rPr lang="en-GB" sz="1600" dirty="0"/>
              <a:t> </a:t>
            </a:r>
            <a:r>
              <a:rPr lang="en-GB" sz="1600" dirty="0" err="1"/>
              <a:t>și</a:t>
            </a:r>
            <a:r>
              <a:rPr lang="en-GB" sz="1600" dirty="0"/>
              <a:t> </a:t>
            </a:r>
            <a:r>
              <a:rPr lang="en-GB" sz="1600" dirty="0" err="1"/>
              <a:t>evaluarea</a:t>
            </a:r>
            <a:r>
              <a:rPr lang="en-GB" sz="1600" dirty="0"/>
              <a:t> </a:t>
            </a:r>
            <a:r>
              <a:rPr lang="en-GB" sz="1600" dirty="0" err="1"/>
              <a:t>politicilor</a:t>
            </a:r>
            <a:r>
              <a:rPr lang="en-GB" sz="1600" dirty="0"/>
              <a:t> </a:t>
            </a:r>
            <a:r>
              <a:rPr lang="en-GB" sz="1600" dirty="0" err="1"/>
              <a:t>și</a:t>
            </a:r>
            <a:r>
              <a:rPr lang="en-GB" sz="1600" dirty="0"/>
              <a:t> </a:t>
            </a:r>
            <a:r>
              <a:rPr lang="en-GB" sz="1600" dirty="0" err="1"/>
              <a:t>strategiilor</a:t>
            </a:r>
            <a:r>
              <a:rPr lang="en-GB" sz="1600" dirty="0"/>
              <a:t> </a:t>
            </a:r>
            <a:r>
              <a:rPr lang="en-GB" sz="1600" dirty="0" err="1"/>
              <a:t>pentru</a:t>
            </a:r>
            <a:r>
              <a:rPr lang="en-GB" sz="1600" dirty="0"/>
              <a:t> care ADR </a:t>
            </a:r>
            <a:r>
              <a:rPr lang="en-GB" sz="1600" dirty="0" err="1"/>
              <a:t>este</a:t>
            </a:r>
            <a:r>
              <a:rPr lang="en-GB" sz="1600" dirty="0"/>
              <a:t> </a:t>
            </a:r>
            <a:r>
              <a:rPr lang="en-GB" sz="1600" dirty="0" err="1"/>
              <a:t>responsabilă</a:t>
            </a:r>
            <a:r>
              <a:rPr lang="en-GB" sz="1600" dirty="0"/>
              <a:t> </a:t>
            </a:r>
            <a:r>
              <a:rPr lang="en-GB" sz="1600" dirty="0" err="1"/>
              <a:t>prin</a:t>
            </a:r>
            <a:r>
              <a:rPr lang="en-GB" sz="1600" dirty="0"/>
              <a:t> </a:t>
            </a:r>
            <a:r>
              <a:rPr lang="en-GB" sz="1600" dirty="0" err="1"/>
              <a:t>utilizarea</a:t>
            </a:r>
            <a:r>
              <a:rPr lang="en-GB" sz="1600" dirty="0"/>
              <a:t> </a:t>
            </a:r>
            <a:r>
              <a:rPr lang="en-GB" sz="1600" dirty="0" err="1"/>
              <a:t>unui</a:t>
            </a:r>
            <a:r>
              <a:rPr lang="en-GB" sz="1600" dirty="0"/>
              <a:t> </a:t>
            </a:r>
            <a:r>
              <a:rPr lang="en-GB" sz="1600" dirty="0" err="1"/>
              <a:t>sistem</a:t>
            </a:r>
            <a:r>
              <a:rPr lang="en-GB" sz="1600" dirty="0"/>
              <a:t> care </a:t>
            </a:r>
            <a:r>
              <a:rPr lang="en-GB" sz="1600" dirty="0" err="1"/>
              <a:t>să</a:t>
            </a:r>
            <a:r>
              <a:rPr lang="en-GB" sz="1600" dirty="0"/>
              <a:t> </a:t>
            </a:r>
            <a:r>
              <a:rPr lang="en-GB" sz="1600" dirty="0" err="1"/>
              <a:t>cuprindă</a:t>
            </a:r>
            <a:r>
              <a:rPr lang="en-GB" sz="1600" dirty="0"/>
              <a:t> </a:t>
            </a:r>
            <a:r>
              <a:rPr lang="en-GB" sz="1600" dirty="0" err="1"/>
              <a:t>proceduri</a:t>
            </a:r>
            <a:r>
              <a:rPr lang="en-GB" sz="1600" dirty="0"/>
              <a:t> </a:t>
            </a:r>
            <a:r>
              <a:rPr lang="en-GB" sz="1600" dirty="0" err="1"/>
              <a:t>și</a:t>
            </a:r>
            <a:r>
              <a:rPr lang="en-GB" sz="1600" dirty="0"/>
              <a:t> </a:t>
            </a:r>
            <a:r>
              <a:rPr lang="en-GB" sz="1600" dirty="0" err="1"/>
              <a:t>mecanisme</a:t>
            </a:r>
            <a:r>
              <a:rPr lang="en-GB" sz="1600" dirty="0"/>
              <a:t> </a:t>
            </a:r>
            <a:r>
              <a:rPr lang="en-GB" sz="1600" dirty="0" err="1"/>
              <a:t>aferente</a:t>
            </a:r>
            <a:r>
              <a:rPr lang="en-GB" sz="1600" dirty="0"/>
              <a:t> </a:t>
            </a:r>
            <a:r>
              <a:rPr lang="en-GB" sz="1600" dirty="0" err="1"/>
              <a:t>acestui</a:t>
            </a:r>
            <a:r>
              <a:rPr lang="en-GB" sz="1600" dirty="0"/>
              <a:t> </a:t>
            </a:r>
            <a:r>
              <a:rPr lang="en-GB" sz="1600" dirty="0" err="1"/>
              <a:t>proces</a:t>
            </a:r>
            <a:r>
              <a:rPr lang="en-GB" sz="1600" dirty="0"/>
              <a:t>;</a:t>
            </a:r>
          </a:p>
          <a:p>
            <a:pPr>
              <a:lnSpc>
                <a:spcPct val="120000"/>
              </a:lnSpc>
              <a:spcBef>
                <a:spcPts val="0"/>
              </a:spcBef>
              <a:buFont typeface="Wingdings" panose="05000000000000000000" pitchFamily="2" charset="2"/>
              <a:buChar char="Ø"/>
            </a:pPr>
            <a:r>
              <a:rPr lang="en-GB" sz="1600" dirty="0" err="1"/>
              <a:t>Creșterea</a:t>
            </a:r>
            <a:r>
              <a:rPr lang="en-GB" sz="1600" dirty="0"/>
              <a:t> </a:t>
            </a:r>
            <a:r>
              <a:rPr lang="en-GB" sz="1600" dirty="0" err="1"/>
              <a:t>capacității</a:t>
            </a:r>
            <a:r>
              <a:rPr lang="en-GB" sz="1600" dirty="0"/>
              <a:t> </a:t>
            </a:r>
            <a:r>
              <a:rPr lang="en-GB" sz="1600" dirty="0" err="1"/>
              <a:t>personalului</a:t>
            </a:r>
            <a:r>
              <a:rPr lang="en-GB" sz="1600" dirty="0"/>
              <a:t> din </a:t>
            </a:r>
            <a:r>
              <a:rPr lang="en-GB" sz="1600" dirty="0" err="1"/>
              <a:t>cadrul</a:t>
            </a:r>
            <a:r>
              <a:rPr lang="en-GB" sz="1600" dirty="0"/>
              <a:t> ADR </a:t>
            </a:r>
            <a:r>
              <a:rPr lang="en-GB" sz="1600" dirty="0" err="1"/>
              <a:t>și</a:t>
            </a:r>
            <a:r>
              <a:rPr lang="en-GB" sz="1600" dirty="0"/>
              <a:t> CERT-RO, care </a:t>
            </a:r>
            <a:r>
              <a:rPr lang="en-GB" sz="1600" dirty="0" err="1"/>
              <a:t>implementează</a:t>
            </a:r>
            <a:r>
              <a:rPr lang="en-GB" sz="1600" dirty="0"/>
              <a:t> </a:t>
            </a:r>
            <a:r>
              <a:rPr lang="en-GB" sz="1600" dirty="0" err="1"/>
              <a:t>sistemul</a:t>
            </a:r>
            <a:r>
              <a:rPr lang="en-GB" sz="1600" dirty="0"/>
              <a:t> de management al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a:t>
            </a:r>
            <a:r>
              <a:rPr lang="en-GB" sz="1600" dirty="0" err="1"/>
              <a:t>în</a:t>
            </a:r>
            <a:r>
              <a:rPr lang="en-GB" sz="1600" dirty="0"/>
              <a:t> </a:t>
            </a:r>
            <a:r>
              <a:rPr lang="en-GB" sz="1600" dirty="0" err="1"/>
              <a:t>vederea</a:t>
            </a:r>
            <a:r>
              <a:rPr lang="en-GB" sz="1600" dirty="0"/>
              <a:t> </a:t>
            </a:r>
            <a:r>
              <a:rPr lang="en-GB" sz="1600" dirty="0" err="1"/>
              <a:t>utilizării</a:t>
            </a:r>
            <a:r>
              <a:rPr lang="en-GB" sz="1600" dirty="0"/>
              <a:t> </a:t>
            </a:r>
            <a:r>
              <a:rPr lang="en-GB" sz="1600" dirty="0" err="1"/>
              <a:t>și</a:t>
            </a:r>
            <a:r>
              <a:rPr lang="en-GB" sz="1600" dirty="0"/>
              <a:t> </a:t>
            </a:r>
            <a:r>
              <a:rPr lang="en-GB" sz="1600" dirty="0" err="1"/>
              <a:t>gestionării</a:t>
            </a:r>
            <a:r>
              <a:rPr lang="en-GB" sz="1600" dirty="0"/>
              <a:t> </a:t>
            </a:r>
            <a:r>
              <a:rPr lang="en-GB" sz="1600" dirty="0" err="1"/>
              <a:t>eficiente</a:t>
            </a:r>
            <a:r>
              <a:rPr lang="en-GB" sz="1600" dirty="0"/>
              <a:t> a </a:t>
            </a:r>
            <a:r>
              <a:rPr lang="en-GB" sz="1600" dirty="0" err="1"/>
              <a:t>instrumentelor</a:t>
            </a:r>
            <a:r>
              <a:rPr lang="en-GB" sz="1600" dirty="0"/>
              <a:t> de management al </a:t>
            </a:r>
            <a:r>
              <a:rPr lang="en-GB" sz="1600" dirty="0" err="1"/>
              <a:t>calității</a:t>
            </a:r>
            <a:r>
              <a:rPr lang="en-GB" sz="1600" dirty="0"/>
              <a:t>, precum </a:t>
            </a:r>
            <a:r>
              <a:rPr lang="en-GB" sz="1600" dirty="0" err="1"/>
              <a:t>și</a:t>
            </a:r>
            <a:r>
              <a:rPr lang="en-GB" sz="1600" dirty="0"/>
              <a:t> </a:t>
            </a:r>
            <a:r>
              <a:rPr lang="en-GB" sz="1600" dirty="0" err="1"/>
              <a:t>aplicarea</a:t>
            </a:r>
            <a:r>
              <a:rPr lang="en-GB" sz="1600" dirty="0"/>
              <a:t> </a:t>
            </a:r>
            <a:r>
              <a:rPr lang="en-GB" sz="1600" dirty="0" err="1"/>
              <a:t>unui</a:t>
            </a:r>
            <a:r>
              <a:rPr lang="en-GB" sz="1600" dirty="0"/>
              <a:t> </a:t>
            </a:r>
            <a:r>
              <a:rPr lang="en-GB" sz="1600" dirty="0" err="1"/>
              <a:t>sistem</a:t>
            </a:r>
            <a:r>
              <a:rPr lang="en-GB" sz="1600" dirty="0"/>
              <a:t> de </a:t>
            </a:r>
            <a:r>
              <a:rPr lang="en-GB" sz="1600" dirty="0" err="1"/>
              <a:t>politici</a:t>
            </a:r>
            <a:r>
              <a:rPr lang="en-GB" sz="1600" dirty="0"/>
              <a:t> </a:t>
            </a:r>
            <a:r>
              <a:rPr lang="en-GB" sz="1600" dirty="0" err="1"/>
              <a:t>bazate</a:t>
            </a:r>
            <a:r>
              <a:rPr lang="en-GB" sz="1600" dirty="0"/>
              <a:t> pe </a:t>
            </a:r>
            <a:r>
              <a:rPr lang="en-GB" sz="1600" dirty="0" err="1"/>
              <a:t>dovezi</a:t>
            </a:r>
            <a:r>
              <a:rPr lang="en-GB" sz="1600" dirty="0"/>
              <a:t> </a:t>
            </a:r>
            <a:r>
              <a:rPr lang="en-GB" sz="1600" dirty="0" err="1"/>
              <a:t>în</a:t>
            </a:r>
            <a:r>
              <a:rPr lang="en-GB" sz="1600" dirty="0"/>
              <a:t> ADR, </a:t>
            </a:r>
            <a:r>
              <a:rPr lang="en-GB" sz="1600" dirty="0" err="1"/>
              <a:t>inclusiv</a:t>
            </a:r>
            <a:r>
              <a:rPr lang="en-GB" sz="1600" dirty="0"/>
              <a:t> </a:t>
            </a:r>
            <a:r>
              <a:rPr lang="en-GB" sz="1600" dirty="0" err="1"/>
              <a:t>evaluarea</a:t>
            </a:r>
            <a:r>
              <a:rPr lang="en-GB" sz="1600" dirty="0"/>
              <a:t> ex ante a </a:t>
            </a:r>
            <a:r>
              <a:rPr lang="en-GB" sz="1600" dirty="0" err="1"/>
              <a:t>impactului</a:t>
            </a:r>
            <a:r>
              <a:rPr lang="en-GB" sz="1600" dirty="0"/>
              <a:t>, </a:t>
            </a:r>
            <a:r>
              <a:rPr lang="en-GB" sz="1600" dirty="0" err="1"/>
              <a:t>prin</a:t>
            </a:r>
            <a:r>
              <a:rPr lang="en-GB" sz="1600" dirty="0"/>
              <a:t> </a:t>
            </a:r>
            <a:r>
              <a:rPr lang="en-GB" sz="1600" dirty="0" err="1"/>
              <a:t>sesiuni</a:t>
            </a:r>
            <a:r>
              <a:rPr lang="en-GB" sz="1600" dirty="0"/>
              <a:t> de </a:t>
            </a:r>
            <a:r>
              <a:rPr lang="en-GB" sz="1600" dirty="0" err="1"/>
              <a:t>instruire</a:t>
            </a:r>
            <a:r>
              <a:rPr lang="en-GB" sz="1600" dirty="0"/>
              <a:t>, </a:t>
            </a:r>
            <a:r>
              <a:rPr lang="en-GB" sz="1600" dirty="0" err="1"/>
              <a:t>formare</a:t>
            </a:r>
            <a:r>
              <a:rPr lang="en-GB" sz="1600" dirty="0"/>
              <a:t> </a:t>
            </a:r>
            <a:r>
              <a:rPr lang="en-GB" sz="1600" dirty="0" err="1"/>
              <a:t>și</a:t>
            </a:r>
            <a:r>
              <a:rPr lang="en-GB" sz="1600" dirty="0"/>
              <a:t> </a:t>
            </a:r>
            <a:r>
              <a:rPr lang="en-GB" sz="1600" dirty="0" err="1"/>
              <a:t>diseminare</a:t>
            </a:r>
            <a:r>
              <a:rPr lang="en-GB" sz="1600" dirty="0"/>
              <a:t> a </a:t>
            </a:r>
            <a:r>
              <a:rPr lang="en-GB" sz="1600" dirty="0" err="1"/>
              <a:t>bunelor</a:t>
            </a:r>
            <a:r>
              <a:rPr lang="en-GB" sz="1600" dirty="0"/>
              <a:t> practice;</a:t>
            </a:r>
          </a:p>
          <a:p>
            <a:pPr>
              <a:lnSpc>
                <a:spcPct val="120000"/>
              </a:lnSpc>
              <a:spcBef>
                <a:spcPts val="0"/>
              </a:spcBef>
              <a:buFont typeface="Wingdings" panose="05000000000000000000" pitchFamily="2" charset="2"/>
              <a:buChar char="Ø"/>
            </a:pPr>
            <a:r>
              <a:rPr lang="en-GB" sz="1600" dirty="0" err="1"/>
              <a:t>Sistematizarea</a:t>
            </a:r>
            <a:r>
              <a:rPr lang="en-GB" sz="1600" dirty="0"/>
              <a:t> </a:t>
            </a:r>
            <a:r>
              <a:rPr lang="en-GB" sz="1600" dirty="0" err="1"/>
              <a:t>fondului</a:t>
            </a:r>
            <a:r>
              <a:rPr lang="en-GB" sz="1600" dirty="0"/>
              <a:t> </a:t>
            </a:r>
            <a:r>
              <a:rPr lang="en-GB" sz="1600" dirty="0" err="1"/>
              <a:t>activ</a:t>
            </a:r>
            <a:r>
              <a:rPr lang="en-GB" sz="1600" dirty="0"/>
              <a:t> al </a:t>
            </a:r>
            <a:r>
              <a:rPr lang="en-GB" sz="1600" dirty="0" err="1"/>
              <a:t>legislației</a:t>
            </a:r>
            <a:r>
              <a:rPr lang="en-GB" sz="1600" dirty="0"/>
              <a:t> cu </a:t>
            </a:r>
            <a:r>
              <a:rPr lang="en-GB" sz="1600" dirty="0" err="1"/>
              <a:t>incidență</a:t>
            </a:r>
            <a:r>
              <a:rPr lang="en-GB" sz="1600" dirty="0"/>
              <a:t> </a:t>
            </a:r>
            <a:r>
              <a:rPr lang="en-GB" sz="1600" dirty="0" err="1"/>
              <a:t>și</a:t>
            </a:r>
            <a:r>
              <a:rPr lang="en-GB" sz="1600" dirty="0"/>
              <a:t> impact </a:t>
            </a:r>
            <a:r>
              <a:rPr lang="en-GB" sz="1600" dirty="0" err="1"/>
              <a:t>asupra</a:t>
            </a:r>
            <a:r>
              <a:rPr lang="en-GB" sz="1600" dirty="0"/>
              <a:t> </a:t>
            </a:r>
            <a:r>
              <a:rPr lang="en-GB" sz="1600" dirty="0" err="1"/>
              <a:t>investițiilor</a:t>
            </a:r>
            <a:r>
              <a:rPr lang="en-GB" sz="1600" dirty="0"/>
              <a:t> </a:t>
            </a:r>
            <a:r>
              <a:rPr lang="en-GB" sz="1600" dirty="0" err="1"/>
              <a:t>operatorilor</a:t>
            </a:r>
            <a:r>
              <a:rPr lang="en-GB" sz="1600" dirty="0"/>
              <a:t> </a:t>
            </a:r>
            <a:r>
              <a:rPr lang="en-GB" sz="1600" dirty="0" err="1"/>
              <a:t>privați</a:t>
            </a:r>
            <a:r>
              <a:rPr lang="en-GB" sz="1600" dirty="0"/>
              <a:t> </a:t>
            </a:r>
            <a:r>
              <a:rPr lang="en-GB" sz="1600" dirty="0" err="1"/>
              <a:t>în</a:t>
            </a:r>
            <a:r>
              <a:rPr lang="en-GB" sz="1600" dirty="0"/>
              <a:t> </a:t>
            </a:r>
            <a:r>
              <a:rPr lang="en-GB" sz="1600" dirty="0" err="1"/>
              <a:t>dezvoltarea</a:t>
            </a:r>
            <a:r>
              <a:rPr lang="en-GB" sz="1600" dirty="0"/>
              <a:t> </a:t>
            </a:r>
            <a:r>
              <a:rPr lang="en-GB" sz="1600" dirty="0" err="1"/>
              <a:t>rețelelor</a:t>
            </a:r>
            <a:r>
              <a:rPr lang="en-GB" sz="1600" dirty="0"/>
              <a:t> de </a:t>
            </a:r>
            <a:r>
              <a:rPr lang="en-GB" sz="1600" dirty="0" err="1"/>
              <a:t>acces</a:t>
            </a:r>
            <a:r>
              <a:rPr lang="en-GB" sz="1600" dirty="0"/>
              <a:t> la internet broadband de </a:t>
            </a:r>
            <a:r>
              <a:rPr lang="en-GB" sz="1600" dirty="0" err="1"/>
              <a:t>nouă</a:t>
            </a:r>
            <a:r>
              <a:rPr lang="en-GB" sz="1600" dirty="0"/>
              <a:t> </a:t>
            </a:r>
            <a:r>
              <a:rPr lang="en-GB" sz="1600" dirty="0" err="1"/>
              <a:t>generație</a:t>
            </a:r>
            <a:r>
              <a:rPr lang="en-GB" sz="1600" dirty="0"/>
              <a:t> (NGN) </a:t>
            </a:r>
            <a:r>
              <a:rPr lang="en-GB" sz="1600" dirty="0" err="1"/>
              <a:t>prin</a:t>
            </a:r>
            <a:r>
              <a:rPr lang="en-GB" sz="1600" dirty="0"/>
              <a:t> </a:t>
            </a:r>
            <a:r>
              <a:rPr lang="en-GB" sz="1600" dirty="0" err="1"/>
              <a:t>realizarea</a:t>
            </a:r>
            <a:r>
              <a:rPr lang="en-GB" sz="1600" dirty="0"/>
              <a:t> </a:t>
            </a:r>
            <a:r>
              <a:rPr lang="en-GB" sz="1600" dirty="0" err="1"/>
              <a:t>unei</a:t>
            </a:r>
            <a:r>
              <a:rPr lang="en-GB" sz="1600" dirty="0"/>
              <a:t> </a:t>
            </a:r>
            <a:r>
              <a:rPr lang="en-GB" sz="1600" dirty="0" err="1"/>
              <a:t>analize</a:t>
            </a:r>
            <a:r>
              <a:rPr lang="en-GB" sz="1600" dirty="0"/>
              <a:t> a </a:t>
            </a:r>
            <a:r>
              <a:rPr lang="en-GB" sz="1600" dirty="0" err="1"/>
              <a:t>cadrului</a:t>
            </a:r>
            <a:r>
              <a:rPr lang="en-GB" sz="1600" dirty="0"/>
              <a:t> </a:t>
            </a:r>
            <a:r>
              <a:rPr lang="en-GB" sz="1600" dirty="0" err="1"/>
              <a:t>normativ</a:t>
            </a:r>
            <a:r>
              <a:rPr lang="en-GB" sz="1600" dirty="0"/>
              <a:t> </a:t>
            </a:r>
            <a:r>
              <a:rPr lang="en-GB" sz="1600" dirty="0" err="1"/>
              <a:t>și</a:t>
            </a:r>
            <a:r>
              <a:rPr lang="en-GB" sz="1600" dirty="0"/>
              <a:t> </a:t>
            </a:r>
            <a:r>
              <a:rPr lang="en-GB" sz="1600" dirty="0" err="1"/>
              <a:t>crearea</a:t>
            </a:r>
            <a:r>
              <a:rPr lang="en-GB" sz="1600" dirty="0"/>
              <a:t> </a:t>
            </a:r>
            <a:r>
              <a:rPr lang="en-GB" sz="1600" dirty="0" err="1"/>
              <a:t>unor</a:t>
            </a:r>
            <a:r>
              <a:rPr lang="en-GB" sz="1600" dirty="0"/>
              <a:t> </a:t>
            </a:r>
            <a:r>
              <a:rPr lang="en-GB" sz="1600" dirty="0" err="1"/>
              <a:t>mecanisme</a:t>
            </a:r>
            <a:r>
              <a:rPr lang="en-GB" sz="1600" dirty="0"/>
              <a:t> de </a:t>
            </a:r>
            <a:r>
              <a:rPr lang="en-GB" sz="1600" dirty="0" err="1"/>
              <a:t>coordonare</a:t>
            </a:r>
            <a:r>
              <a:rPr lang="en-GB" sz="1600" dirty="0"/>
              <a:t> </a:t>
            </a:r>
            <a:r>
              <a:rPr lang="en-GB" sz="1600" dirty="0" err="1"/>
              <a:t>și</a:t>
            </a:r>
            <a:r>
              <a:rPr lang="en-GB" sz="1600" dirty="0"/>
              <a:t> </a:t>
            </a:r>
            <a:r>
              <a:rPr lang="en-GB" sz="1600" dirty="0" err="1"/>
              <a:t>cooperare</a:t>
            </a:r>
            <a:r>
              <a:rPr lang="en-GB" sz="1600" dirty="0"/>
              <a:t>.</a:t>
            </a:r>
          </a:p>
        </p:txBody>
      </p:sp>
    </p:spTree>
    <p:extLst>
      <p:ext uri="{BB962C8B-B14F-4D97-AF65-F5344CB8AC3E}">
        <p14:creationId xmlns:p14="http://schemas.microsoft.com/office/powerpoint/2010/main" val="8547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0" y="605446"/>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11620" y="967056"/>
            <a:ext cx="12192000" cy="5722508"/>
          </a:xfrm>
          <a:prstGeom prst="rect">
            <a:avLst/>
          </a:prstGeom>
        </p:spPr>
      </p:pic>
      <p:sp>
        <p:nvSpPr>
          <p:cNvPr id="7" name="TextBox 6">
            <a:extLst>
              <a:ext uri="{FF2B5EF4-FFF2-40B4-BE49-F238E27FC236}">
                <a16:creationId xmlns:a16="http://schemas.microsoft.com/office/drawing/2014/main" id="{F4999A7D-0036-4455-B04B-9FDFC6DDBA33}"/>
              </a:ext>
            </a:extLst>
          </p:cNvPr>
          <p:cNvSpPr txBox="1"/>
          <p:nvPr/>
        </p:nvSpPr>
        <p:spPr>
          <a:xfrm>
            <a:off x="5330444" y="1165816"/>
            <a:ext cx="6766661" cy="5355312"/>
          </a:xfrm>
          <a:prstGeom prst="rect">
            <a:avLst/>
          </a:prstGeom>
          <a:noFill/>
        </p:spPr>
        <p:txBody>
          <a:bodyPr wrap="square">
            <a:spAutoFit/>
          </a:bodyPr>
          <a:lstStyle/>
          <a:p>
            <a:r>
              <a:rPr lang="en-GB" b="1" dirty="0"/>
              <a:t>6. </a:t>
            </a:r>
            <a:r>
              <a:rPr lang="en-GB" b="1" dirty="0" err="1"/>
              <a:t>Dezvoltarea</a:t>
            </a:r>
            <a:r>
              <a:rPr lang="en-GB" b="1" dirty="0"/>
              <a:t> </a:t>
            </a:r>
            <a:r>
              <a:rPr lang="en-GB" b="1" dirty="0" err="1"/>
              <a:t>Planului</a:t>
            </a:r>
            <a:r>
              <a:rPr lang="en-GB" b="1" dirty="0"/>
              <a:t> de </a:t>
            </a:r>
            <a:r>
              <a:rPr lang="en-GB" b="1" dirty="0" err="1"/>
              <a:t>implementare</a:t>
            </a:r>
            <a:endParaRPr lang="en-GB" b="1" dirty="0"/>
          </a:p>
          <a:p>
            <a:r>
              <a:rPr lang="en-GB" dirty="0" err="1"/>
              <a:t>După</a:t>
            </a:r>
            <a:r>
              <a:rPr lang="en-GB" dirty="0"/>
              <a:t> </a:t>
            </a:r>
            <a:r>
              <a:rPr lang="en-GB" dirty="0" err="1"/>
              <a:t>ce</a:t>
            </a:r>
            <a:r>
              <a:rPr lang="en-GB" dirty="0"/>
              <a:t> s-a </a:t>
            </a:r>
            <a:r>
              <a:rPr lang="en-GB" dirty="0" err="1"/>
              <a:t>agreat</a:t>
            </a:r>
            <a:r>
              <a:rPr lang="en-GB" dirty="0"/>
              <a:t> </a:t>
            </a:r>
            <a:r>
              <a:rPr lang="en-GB" dirty="0" err="1"/>
              <a:t>descrierea</a:t>
            </a:r>
            <a:r>
              <a:rPr lang="en-GB" dirty="0"/>
              <a:t> </a:t>
            </a:r>
            <a:r>
              <a:rPr lang="en-GB" dirty="0" err="1"/>
              <a:t>proceselor</a:t>
            </a:r>
            <a:r>
              <a:rPr lang="en-GB" dirty="0"/>
              <a:t>, </a:t>
            </a:r>
            <a:r>
              <a:rPr lang="en-GB" dirty="0" err="1"/>
              <a:t>ele</a:t>
            </a:r>
            <a:r>
              <a:rPr lang="en-GB" dirty="0"/>
              <a:t> </a:t>
            </a:r>
            <a:r>
              <a:rPr lang="en-GB" dirty="0" err="1"/>
              <a:t>trebuie</a:t>
            </a:r>
            <a:r>
              <a:rPr lang="en-GB" dirty="0"/>
              <a:t> </a:t>
            </a:r>
            <a:r>
              <a:rPr lang="en-GB" dirty="0" err="1"/>
              <a:t>adaptate</a:t>
            </a:r>
            <a:r>
              <a:rPr lang="en-GB" dirty="0"/>
              <a:t>, </a:t>
            </a:r>
            <a:r>
              <a:rPr lang="en-GB" dirty="0" err="1"/>
              <a:t>completate</a:t>
            </a:r>
            <a:r>
              <a:rPr lang="en-GB" dirty="0"/>
              <a:t> </a:t>
            </a:r>
            <a:r>
              <a:rPr lang="en-GB" dirty="0" err="1"/>
              <a:t>și</a:t>
            </a:r>
            <a:r>
              <a:rPr lang="en-GB" dirty="0"/>
              <a:t> </a:t>
            </a:r>
            <a:r>
              <a:rPr lang="en-GB" dirty="0" err="1"/>
              <a:t>implementate</a:t>
            </a:r>
            <a:r>
              <a:rPr lang="en-GB" dirty="0"/>
              <a:t> conform </a:t>
            </a:r>
            <a:r>
              <a:rPr lang="en-GB" dirty="0" err="1"/>
              <a:t>cerințelor</a:t>
            </a:r>
            <a:r>
              <a:rPr lang="en-GB" dirty="0"/>
              <a:t> </a:t>
            </a:r>
            <a:r>
              <a:rPr lang="en-GB" dirty="0" err="1"/>
              <a:t>standardului</a:t>
            </a:r>
            <a:r>
              <a:rPr lang="en-GB" dirty="0"/>
              <a:t> ISO 9001. </a:t>
            </a:r>
            <a:r>
              <a:rPr lang="en-GB" dirty="0" err="1"/>
              <a:t>Aceasta</a:t>
            </a:r>
            <a:r>
              <a:rPr lang="en-GB" dirty="0"/>
              <a:t> </a:t>
            </a:r>
            <a:r>
              <a:rPr lang="en-GB" dirty="0" err="1"/>
              <a:t>poate</a:t>
            </a:r>
            <a:r>
              <a:rPr lang="en-GB" dirty="0"/>
              <a:t> </a:t>
            </a:r>
            <a:r>
              <a:rPr lang="en-GB" dirty="0" err="1"/>
              <a:t>implica</a:t>
            </a:r>
            <a:r>
              <a:rPr lang="en-GB" dirty="0"/>
              <a:t> </a:t>
            </a:r>
            <a:r>
              <a:rPr lang="en-GB" dirty="0" err="1"/>
              <a:t>dezvoltarea</a:t>
            </a:r>
            <a:r>
              <a:rPr lang="en-GB" dirty="0"/>
              <a:t> de </a:t>
            </a:r>
            <a:r>
              <a:rPr lang="en-GB" dirty="0" err="1"/>
              <a:t>documente</a:t>
            </a:r>
            <a:r>
              <a:rPr lang="en-GB" dirty="0"/>
              <a:t> </a:t>
            </a:r>
            <a:r>
              <a:rPr lang="en-GB" dirty="0" err="1"/>
              <a:t>suplimentare</a:t>
            </a:r>
            <a:r>
              <a:rPr lang="en-GB" dirty="0"/>
              <a:t> </a:t>
            </a:r>
            <a:r>
              <a:rPr lang="en-GB" dirty="0" err="1"/>
              <a:t>și</a:t>
            </a:r>
            <a:r>
              <a:rPr lang="en-GB" dirty="0"/>
              <a:t> eventual </a:t>
            </a:r>
            <a:r>
              <a:rPr lang="en-GB" dirty="0" err="1"/>
              <a:t>eliminarea</a:t>
            </a:r>
            <a:r>
              <a:rPr lang="en-GB" dirty="0"/>
              <a:t> </a:t>
            </a:r>
            <a:r>
              <a:rPr lang="en-GB" dirty="0" err="1"/>
              <a:t>unor</a:t>
            </a:r>
            <a:r>
              <a:rPr lang="en-GB" dirty="0"/>
              <a:t> </a:t>
            </a:r>
            <a:r>
              <a:rPr lang="en-GB" dirty="0" err="1"/>
              <a:t>documente</a:t>
            </a:r>
            <a:r>
              <a:rPr lang="en-GB" dirty="0"/>
              <a:t> </a:t>
            </a:r>
            <a:r>
              <a:rPr lang="en-GB" dirty="0" err="1"/>
              <a:t>existente</a:t>
            </a:r>
            <a:r>
              <a:rPr lang="en-GB" dirty="0"/>
              <a:t> (</a:t>
            </a:r>
            <a:r>
              <a:rPr lang="en-GB" dirty="0" err="1"/>
              <a:t>proceduri</a:t>
            </a:r>
            <a:r>
              <a:rPr lang="en-GB" dirty="0"/>
              <a:t>, </a:t>
            </a:r>
            <a:r>
              <a:rPr lang="en-GB" dirty="0" err="1"/>
              <a:t>instrucțiuni</a:t>
            </a:r>
            <a:r>
              <a:rPr lang="en-GB" dirty="0"/>
              <a:t>, </a:t>
            </a:r>
            <a:r>
              <a:rPr lang="en-GB" dirty="0" err="1"/>
              <a:t>criterii</a:t>
            </a:r>
            <a:r>
              <a:rPr lang="en-GB" dirty="0"/>
              <a:t> de control, </a:t>
            </a:r>
            <a:r>
              <a:rPr lang="en-GB" dirty="0" err="1"/>
              <a:t>planuri</a:t>
            </a:r>
            <a:r>
              <a:rPr lang="en-GB" dirty="0"/>
              <a:t>), precum </a:t>
            </a:r>
            <a:r>
              <a:rPr lang="en-GB" dirty="0" err="1"/>
              <a:t>și</a:t>
            </a:r>
            <a:r>
              <a:rPr lang="en-GB" dirty="0"/>
              <a:t> a </a:t>
            </a:r>
            <a:r>
              <a:rPr lang="en-GB" dirty="0" err="1"/>
              <a:t>unor</a:t>
            </a:r>
            <a:r>
              <a:rPr lang="en-GB" dirty="0"/>
              <a:t> </a:t>
            </a:r>
            <a:r>
              <a:rPr lang="en-GB" dirty="0" err="1"/>
              <a:t>înregistrări</a:t>
            </a:r>
            <a:r>
              <a:rPr lang="en-GB" dirty="0"/>
              <a:t> </a:t>
            </a:r>
            <a:r>
              <a:rPr lang="en-GB" dirty="0" err="1"/>
              <a:t>existente</a:t>
            </a:r>
            <a:r>
              <a:rPr lang="en-GB" dirty="0"/>
              <a:t>.</a:t>
            </a:r>
          </a:p>
          <a:p>
            <a:r>
              <a:rPr lang="en-GB" dirty="0" err="1"/>
              <a:t>În</a:t>
            </a:r>
            <a:r>
              <a:rPr lang="en-GB" dirty="0"/>
              <a:t> </a:t>
            </a:r>
            <a:r>
              <a:rPr lang="en-GB" dirty="0" err="1"/>
              <a:t>introducerea</a:t>
            </a:r>
            <a:r>
              <a:rPr lang="en-GB" dirty="0"/>
              <a:t> </a:t>
            </a:r>
            <a:r>
              <a:rPr lang="en-GB" dirty="0" err="1"/>
              <a:t>noului</a:t>
            </a:r>
            <a:r>
              <a:rPr lang="en-GB" dirty="0"/>
              <a:t> </a:t>
            </a:r>
            <a:r>
              <a:rPr lang="en-GB" dirty="0" err="1"/>
              <a:t>sistem</a:t>
            </a:r>
            <a:r>
              <a:rPr lang="en-GB" dirty="0"/>
              <a:t> de management al </a:t>
            </a:r>
            <a:r>
              <a:rPr lang="en-GB" dirty="0" err="1"/>
              <a:t>calității</a:t>
            </a:r>
            <a:r>
              <a:rPr lang="en-GB" dirty="0"/>
              <a:t>, </a:t>
            </a:r>
            <a:r>
              <a:rPr lang="en-GB" dirty="0" err="1"/>
              <a:t>trebuie</a:t>
            </a:r>
            <a:r>
              <a:rPr lang="en-GB" dirty="0"/>
              <a:t> </a:t>
            </a:r>
            <a:r>
              <a:rPr lang="en-GB" dirty="0" err="1"/>
              <a:t>să</a:t>
            </a:r>
            <a:r>
              <a:rPr lang="en-GB" dirty="0"/>
              <a:t> se </a:t>
            </a:r>
            <a:r>
              <a:rPr lang="en-GB" dirty="0" err="1"/>
              <a:t>pună</a:t>
            </a:r>
            <a:r>
              <a:rPr lang="en-GB" dirty="0"/>
              <a:t> accent pe </a:t>
            </a:r>
            <a:r>
              <a:rPr lang="en-GB" dirty="0" err="1"/>
              <a:t>îmbunătățirea</a:t>
            </a:r>
            <a:r>
              <a:rPr lang="en-GB" dirty="0"/>
              <a:t> </a:t>
            </a:r>
            <a:r>
              <a:rPr lang="en-GB" dirty="0" err="1"/>
              <a:t>sau</a:t>
            </a:r>
            <a:r>
              <a:rPr lang="en-GB" dirty="0"/>
              <a:t> </a:t>
            </a:r>
            <a:r>
              <a:rPr lang="en-GB" dirty="0" err="1"/>
              <a:t>reorganizarea</a:t>
            </a:r>
            <a:r>
              <a:rPr lang="en-GB" dirty="0"/>
              <a:t> </a:t>
            </a:r>
            <a:r>
              <a:rPr lang="en-GB" dirty="0" err="1"/>
              <a:t>proceselor</a:t>
            </a:r>
            <a:r>
              <a:rPr lang="en-GB" dirty="0"/>
              <a:t> </a:t>
            </a:r>
            <a:r>
              <a:rPr lang="en-GB" dirty="0" err="1"/>
              <a:t>deja</a:t>
            </a:r>
            <a:r>
              <a:rPr lang="en-GB" dirty="0"/>
              <a:t> </a:t>
            </a:r>
            <a:r>
              <a:rPr lang="en-GB" dirty="0" err="1"/>
              <a:t>existente</a:t>
            </a:r>
            <a:r>
              <a:rPr lang="en-GB" dirty="0"/>
              <a:t> </a:t>
            </a:r>
            <a:r>
              <a:rPr lang="en-GB" dirty="0" err="1"/>
              <a:t>în</a:t>
            </a:r>
            <a:r>
              <a:rPr lang="en-GB" dirty="0"/>
              <a:t> </a:t>
            </a:r>
            <a:r>
              <a:rPr lang="en-GB" dirty="0" err="1"/>
              <a:t>organizație</a:t>
            </a:r>
            <a:r>
              <a:rPr lang="en-GB" dirty="0"/>
              <a:t>. </a:t>
            </a:r>
          </a:p>
          <a:p>
            <a:r>
              <a:rPr lang="en-GB" dirty="0" err="1"/>
              <a:t>Pentru</a:t>
            </a:r>
            <a:r>
              <a:rPr lang="en-GB" dirty="0"/>
              <a:t> </a:t>
            </a:r>
            <a:r>
              <a:rPr lang="en-GB" dirty="0" err="1"/>
              <a:t>aceasta</a:t>
            </a:r>
            <a:r>
              <a:rPr lang="en-GB" dirty="0"/>
              <a:t>, </a:t>
            </a:r>
            <a:r>
              <a:rPr lang="en-GB" dirty="0" err="1"/>
              <a:t>organizația</a:t>
            </a:r>
            <a:r>
              <a:rPr lang="en-GB" dirty="0"/>
              <a:t> </a:t>
            </a:r>
            <a:r>
              <a:rPr lang="en-GB" dirty="0" err="1"/>
              <a:t>trebuie</a:t>
            </a:r>
            <a:r>
              <a:rPr lang="en-GB" dirty="0"/>
              <a:t> </a:t>
            </a:r>
            <a:r>
              <a:rPr lang="en-GB" dirty="0" err="1"/>
              <a:t>să</a:t>
            </a:r>
            <a:r>
              <a:rPr lang="en-GB" dirty="0"/>
              <a:t> </a:t>
            </a:r>
            <a:r>
              <a:rPr lang="en-GB" dirty="0" err="1"/>
              <a:t>facă</a:t>
            </a:r>
            <a:r>
              <a:rPr lang="en-GB" dirty="0"/>
              <a:t> </a:t>
            </a:r>
            <a:r>
              <a:rPr lang="en-GB" dirty="0" err="1"/>
              <a:t>următoarele</a:t>
            </a:r>
            <a:r>
              <a:rPr lang="en-GB" dirty="0"/>
              <a:t>:</a:t>
            </a:r>
          </a:p>
          <a:p>
            <a:pPr marL="285750" indent="-285750">
              <a:buFont typeface="Wingdings" panose="05000000000000000000" pitchFamily="2" charset="2"/>
              <a:buChar char="Ø"/>
            </a:pPr>
            <a:r>
              <a:rPr lang="en-GB" dirty="0" err="1"/>
              <a:t>să</a:t>
            </a:r>
            <a:r>
              <a:rPr lang="en-GB" dirty="0"/>
              <a:t> </a:t>
            </a:r>
            <a:r>
              <a:rPr lang="en-GB" dirty="0" err="1"/>
              <a:t>stabilească</a:t>
            </a:r>
            <a:r>
              <a:rPr lang="en-GB" dirty="0"/>
              <a:t> </a:t>
            </a:r>
            <a:r>
              <a:rPr lang="en-GB" dirty="0" err="1"/>
              <a:t>modul</a:t>
            </a:r>
            <a:r>
              <a:rPr lang="en-GB" dirty="0"/>
              <a:t> </a:t>
            </a:r>
            <a:r>
              <a:rPr lang="en-GB" dirty="0" err="1"/>
              <a:t>în</a:t>
            </a:r>
            <a:r>
              <a:rPr lang="en-GB" dirty="0"/>
              <a:t> care </a:t>
            </a:r>
            <a:r>
              <a:rPr lang="en-GB" dirty="0" err="1"/>
              <a:t>funcționează</a:t>
            </a:r>
            <a:r>
              <a:rPr lang="en-GB" dirty="0"/>
              <a:t> la </a:t>
            </a:r>
            <a:r>
              <a:rPr lang="en-GB" dirty="0" err="1"/>
              <a:t>momentul</a:t>
            </a:r>
            <a:r>
              <a:rPr lang="en-GB" dirty="0"/>
              <a:t> </a:t>
            </a:r>
            <a:r>
              <a:rPr lang="en-GB" dirty="0" err="1"/>
              <a:t>respectiv</a:t>
            </a:r>
            <a:r>
              <a:rPr lang="en-GB" dirty="0"/>
              <a:t> </a:t>
            </a:r>
            <a:r>
              <a:rPr lang="en-GB" dirty="0" err="1"/>
              <a:t>procesele</a:t>
            </a:r>
            <a:r>
              <a:rPr lang="en-GB" dirty="0"/>
              <a:t> </a:t>
            </a:r>
            <a:r>
              <a:rPr lang="en-GB" dirty="0" err="1"/>
              <a:t>analizate</a:t>
            </a:r>
            <a:r>
              <a:rPr lang="en-GB" dirty="0"/>
              <a:t>;</a:t>
            </a:r>
          </a:p>
          <a:p>
            <a:pPr marL="285750" indent="-285750">
              <a:buFont typeface="Wingdings" panose="05000000000000000000" pitchFamily="2" charset="2"/>
              <a:buChar char="Ø"/>
            </a:pPr>
            <a:r>
              <a:rPr lang="en-GB" dirty="0" err="1"/>
              <a:t>să</a:t>
            </a:r>
            <a:r>
              <a:rPr lang="en-GB" dirty="0"/>
              <a:t> </a:t>
            </a:r>
            <a:r>
              <a:rPr lang="en-GB" dirty="0" err="1"/>
              <a:t>analizeze</a:t>
            </a:r>
            <a:r>
              <a:rPr lang="en-GB" dirty="0"/>
              <a:t>- </a:t>
            </a:r>
            <a:r>
              <a:rPr lang="en-GB" dirty="0" err="1"/>
              <a:t>si</a:t>
            </a:r>
            <a:r>
              <a:rPr lang="en-GB" dirty="0"/>
              <a:t> </a:t>
            </a:r>
            <a:r>
              <a:rPr lang="en-GB" dirty="0" err="1"/>
              <a:t>sa</a:t>
            </a:r>
            <a:r>
              <a:rPr lang="en-GB" dirty="0"/>
              <a:t> le </a:t>
            </a:r>
            <a:r>
              <a:rPr lang="en-GB" dirty="0" err="1"/>
              <a:t>coreleze</a:t>
            </a:r>
            <a:r>
              <a:rPr lang="en-GB" dirty="0"/>
              <a:t> cu </a:t>
            </a:r>
            <a:r>
              <a:rPr lang="en-GB" dirty="0" err="1"/>
              <a:t>secțiunile</a:t>
            </a:r>
            <a:r>
              <a:rPr lang="en-GB" dirty="0"/>
              <a:t> </a:t>
            </a:r>
            <a:r>
              <a:rPr lang="en-GB" dirty="0" err="1"/>
              <a:t>relevante</a:t>
            </a:r>
            <a:r>
              <a:rPr lang="en-GB" dirty="0"/>
              <a:t> ale </a:t>
            </a:r>
            <a:r>
              <a:rPr lang="en-GB" dirty="0" err="1"/>
              <a:t>standardului</a:t>
            </a:r>
            <a:r>
              <a:rPr lang="en-GB" dirty="0"/>
              <a:t> ISO 9001;</a:t>
            </a:r>
          </a:p>
          <a:p>
            <a:pPr marL="285750" indent="-285750">
              <a:buFont typeface="Wingdings" panose="05000000000000000000" pitchFamily="2" charset="2"/>
              <a:buChar char="Ø"/>
            </a:pPr>
            <a:r>
              <a:rPr lang="en-GB" dirty="0" err="1"/>
              <a:t>să</a:t>
            </a:r>
            <a:r>
              <a:rPr lang="en-GB" dirty="0"/>
              <a:t> </a:t>
            </a:r>
            <a:r>
              <a:rPr lang="en-GB" dirty="0" err="1"/>
              <a:t>completeze</a:t>
            </a:r>
            <a:r>
              <a:rPr lang="en-GB" dirty="0"/>
              <a:t> </a:t>
            </a:r>
            <a:r>
              <a:rPr lang="en-GB" dirty="0" err="1"/>
              <a:t>și</a:t>
            </a:r>
            <a:r>
              <a:rPr lang="en-GB" dirty="0"/>
              <a:t> </a:t>
            </a:r>
            <a:r>
              <a:rPr lang="en-GB" dirty="0" err="1"/>
              <a:t>să</a:t>
            </a:r>
            <a:r>
              <a:rPr lang="en-GB" dirty="0"/>
              <a:t> </a:t>
            </a:r>
            <a:r>
              <a:rPr lang="en-GB" dirty="0" err="1"/>
              <a:t>modifice</a:t>
            </a:r>
            <a:r>
              <a:rPr lang="en-GB" dirty="0"/>
              <a:t> </a:t>
            </a:r>
            <a:r>
              <a:rPr lang="en-GB" dirty="0" err="1"/>
              <a:t>aspectele</a:t>
            </a:r>
            <a:r>
              <a:rPr lang="en-GB" dirty="0"/>
              <a:t> </a:t>
            </a:r>
            <a:r>
              <a:rPr lang="en-GB" dirty="0" err="1"/>
              <a:t>operaționale</a:t>
            </a:r>
            <a:r>
              <a:rPr lang="en-GB" dirty="0"/>
              <a:t> </a:t>
            </a:r>
            <a:r>
              <a:rPr lang="en-GB" dirty="0" err="1"/>
              <a:t>în</a:t>
            </a:r>
            <a:r>
              <a:rPr lang="en-GB" dirty="0"/>
              <a:t> </a:t>
            </a:r>
            <a:r>
              <a:rPr lang="en-GB" dirty="0" err="1"/>
              <a:t>conformitate</a:t>
            </a:r>
            <a:r>
              <a:rPr lang="en-GB" dirty="0"/>
              <a:t> cu </a:t>
            </a:r>
            <a:r>
              <a:rPr lang="en-GB" dirty="0" err="1"/>
              <a:t>cerințele</a:t>
            </a:r>
            <a:r>
              <a:rPr lang="en-GB" dirty="0"/>
              <a:t> </a:t>
            </a:r>
            <a:r>
              <a:rPr lang="en-GB" dirty="0" err="1"/>
              <a:t>standardului</a:t>
            </a:r>
            <a:endParaRPr lang="en-GB" dirty="0"/>
          </a:p>
          <a:p>
            <a:pPr marL="285750" indent="-285750">
              <a:buFont typeface="Wingdings" panose="05000000000000000000" pitchFamily="2" charset="2"/>
              <a:buChar char="Ø"/>
            </a:pPr>
            <a:r>
              <a:rPr lang="en-GB" dirty="0" err="1"/>
              <a:t>să</a:t>
            </a:r>
            <a:r>
              <a:rPr lang="en-GB" dirty="0"/>
              <a:t> </a:t>
            </a:r>
            <a:r>
              <a:rPr lang="en-GB" dirty="0" err="1"/>
              <a:t>dezvolte</a:t>
            </a:r>
            <a:r>
              <a:rPr lang="en-GB" dirty="0"/>
              <a:t> </a:t>
            </a:r>
            <a:r>
              <a:rPr lang="en-GB" dirty="0" err="1"/>
              <a:t>documente</a:t>
            </a:r>
            <a:r>
              <a:rPr lang="en-GB" dirty="0"/>
              <a:t> </a:t>
            </a:r>
            <a:r>
              <a:rPr lang="en-GB" dirty="0" err="1"/>
              <a:t>și</a:t>
            </a:r>
            <a:r>
              <a:rPr lang="en-GB" dirty="0"/>
              <a:t> </a:t>
            </a:r>
            <a:r>
              <a:rPr lang="en-GB" dirty="0" err="1"/>
              <a:t>înregistrări</a:t>
            </a:r>
            <a:r>
              <a:rPr lang="en-GB" dirty="0"/>
              <a:t> </a:t>
            </a:r>
            <a:r>
              <a:rPr lang="en-GB" dirty="0" err="1"/>
              <a:t>și</a:t>
            </a:r>
            <a:r>
              <a:rPr lang="en-GB" dirty="0"/>
              <a:t> </a:t>
            </a:r>
            <a:r>
              <a:rPr lang="en-GB" dirty="0" err="1"/>
              <a:t>să</a:t>
            </a:r>
            <a:r>
              <a:rPr lang="en-GB" dirty="0"/>
              <a:t> </a:t>
            </a:r>
            <a:r>
              <a:rPr lang="en-GB" dirty="0" err="1"/>
              <a:t>descrie</a:t>
            </a:r>
            <a:r>
              <a:rPr lang="en-GB" dirty="0"/>
              <a:t> </a:t>
            </a:r>
            <a:r>
              <a:rPr lang="en-GB" dirty="0" err="1"/>
              <a:t>procesele</a:t>
            </a:r>
            <a:r>
              <a:rPr lang="en-GB" dirty="0"/>
              <a:t> conform </a:t>
            </a:r>
            <a:r>
              <a:rPr lang="en-GB" dirty="0" err="1"/>
              <a:t>acestora</a:t>
            </a:r>
            <a:r>
              <a:rPr lang="en-GB" dirty="0"/>
              <a:t>. </a:t>
            </a:r>
          </a:p>
        </p:txBody>
      </p:sp>
      <p:sp>
        <p:nvSpPr>
          <p:cNvPr id="2" name="Rectangle 1">
            <a:extLst>
              <a:ext uri="{FF2B5EF4-FFF2-40B4-BE49-F238E27FC236}">
                <a16:creationId xmlns:a16="http://schemas.microsoft.com/office/drawing/2014/main" id="{014ACA0D-B919-4399-A799-EC87D9F4251C}"/>
              </a:ext>
            </a:extLst>
          </p:cNvPr>
          <p:cNvSpPr/>
          <p:nvPr/>
        </p:nvSpPr>
        <p:spPr>
          <a:xfrm>
            <a:off x="1630365" y="1356589"/>
            <a:ext cx="1600199" cy="153368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dirty="0"/>
              <a:t>Cum </a:t>
            </a:r>
            <a:r>
              <a:rPr lang="en-GB" dirty="0" err="1"/>
              <a:t>funcționează</a:t>
            </a:r>
            <a:r>
              <a:rPr lang="en-GB" dirty="0"/>
              <a:t> </a:t>
            </a:r>
          </a:p>
          <a:p>
            <a:r>
              <a:rPr lang="en-GB" dirty="0" err="1"/>
              <a:t>procesul</a:t>
            </a:r>
            <a:r>
              <a:rPr lang="en-GB" dirty="0"/>
              <a:t>?</a:t>
            </a:r>
          </a:p>
          <a:p>
            <a:pPr algn="ctr"/>
            <a:endParaRPr lang="en-GB" dirty="0"/>
          </a:p>
        </p:txBody>
      </p:sp>
      <p:sp>
        <p:nvSpPr>
          <p:cNvPr id="9" name="Rectangle 8">
            <a:extLst>
              <a:ext uri="{FF2B5EF4-FFF2-40B4-BE49-F238E27FC236}">
                <a16:creationId xmlns:a16="http://schemas.microsoft.com/office/drawing/2014/main" id="{0709F51C-3967-4BDA-8F33-7756BAAB1C02}"/>
              </a:ext>
            </a:extLst>
          </p:cNvPr>
          <p:cNvSpPr/>
          <p:nvPr/>
        </p:nvSpPr>
        <p:spPr>
          <a:xfrm>
            <a:off x="1615740" y="3251706"/>
            <a:ext cx="1629447" cy="152676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dirty="0"/>
              <a:t>Care sunt </a:t>
            </a:r>
            <a:r>
              <a:rPr lang="en-GB" dirty="0" err="1"/>
              <a:t>cerințele</a:t>
            </a:r>
            <a:r>
              <a:rPr lang="en-GB" dirty="0"/>
              <a:t> </a:t>
            </a:r>
          </a:p>
          <a:p>
            <a:r>
              <a:rPr lang="en-GB" dirty="0" err="1"/>
              <a:t>standardului</a:t>
            </a:r>
            <a:r>
              <a:rPr lang="en-GB" dirty="0"/>
              <a:t> ISO </a:t>
            </a:r>
          </a:p>
          <a:p>
            <a:r>
              <a:rPr lang="en-GB" dirty="0"/>
              <a:t>9001?</a:t>
            </a:r>
          </a:p>
          <a:p>
            <a:pPr algn="ctr"/>
            <a:endParaRPr lang="en-GB" dirty="0"/>
          </a:p>
        </p:txBody>
      </p:sp>
      <p:sp>
        <p:nvSpPr>
          <p:cNvPr id="10" name="Rectangle 9">
            <a:extLst>
              <a:ext uri="{FF2B5EF4-FFF2-40B4-BE49-F238E27FC236}">
                <a16:creationId xmlns:a16="http://schemas.microsoft.com/office/drawing/2014/main" id="{5026C2DC-12F8-445B-9A89-18AB952724AB}"/>
              </a:ext>
            </a:extLst>
          </p:cNvPr>
          <p:cNvSpPr/>
          <p:nvPr/>
        </p:nvSpPr>
        <p:spPr>
          <a:xfrm>
            <a:off x="1630365" y="5151291"/>
            <a:ext cx="1629447" cy="152676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Determinarea și </a:t>
            </a:r>
          </a:p>
          <a:p>
            <a:pPr algn="ctr"/>
            <a:r>
              <a:rPr lang="it-IT" dirty="0"/>
              <a:t>documentarea </a:t>
            </a:r>
          </a:p>
          <a:p>
            <a:pPr algn="ctr"/>
            <a:r>
              <a:rPr lang="it-IT" dirty="0"/>
              <a:t>operațiilor procesului</a:t>
            </a:r>
            <a:endParaRPr lang="en-GB" dirty="0"/>
          </a:p>
        </p:txBody>
      </p:sp>
      <p:cxnSp>
        <p:nvCxnSpPr>
          <p:cNvPr id="12" name="Straight Arrow Connector 11">
            <a:extLst>
              <a:ext uri="{FF2B5EF4-FFF2-40B4-BE49-F238E27FC236}">
                <a16:creationId xmlns:a16="http://schemas.microsoft.com/office/drawing/2014/main" id="{A1D4C1F7-A71F-4236-92CF-D42815E1D9A6}"/>
              </a:ext>
            </a:extLst>
          </p:cNvPr>
          <p:cNvCxnSpPr/>
          <p:nvPr/>
        </p:nvCxnSpPr>
        <p:spPr>
          <a:xfrm flipV="1">
            <a:off x="7016043" y="5115089"/>
            <a:ext cx="446555" cy="34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BFBC64A0-42E7-4773-BC95-C7A48C2F2332}"/>
              </a:ext>
            </a:extLst>
          </p:cNvPr>
          <p:cNvCxnSpPr>
            <a:endCxn id="9" idx="0"/>
          </p:cNvCxnSpPr>
          <p:nvPr/>
        </p:nvCxnSpPr>
        <p:spPr>
          <a:xfrm>
            <a:off x="2430463" y="2890277"/>
            <a:ext cx="1" cy="3614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5C7E67CE-9D36-4E6C-9FE5-694F796D2843}"/>
              </a:ext>
            </a:extLst>
          </p:cNvPr>
          <p:cNvCxnSpPr/>
          <p:nvPr/>
        </p:nvCxnSpPr>
        <p:spPr>
          <a:xfrm>
            <a:off x="2362601" y="4778353"/>
            <a:ext cx="1" cy="3614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2809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0" y="605446"/>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0" y="999475"/>
            <a:ext cx="12192000" cy="5588361"/>
          </a:xfrm>
          <a:prstGeom prst="rect">
            <a:avLst/>
          </a:prstGeom>
        </p:spPr>
      </p:pic>
      <p:sp>
        <p:nvSpPr>
          <p:cNvPr id="7" name="TextBox 6">
            <a:extLst>
              <a:ext uri="{FF2B5EF4-FFF2-40B4-BE49-F238E27FC236}">
                <a16:creationId xmlns:a16="http://schemas.microsoft.com/office/drawing/2014/main" id="{9706FCEF-3FA2-4B2B-A7EA-10E23F09E26E}"/>
              </a:ext>
            </a:extLst>
          </p:cNvPr>
          <p:cNvSpPr txBox="1"/>
          <p:nvPr/>
        </p:nvSpPr>
        <p:spPr>
          <a:xfrm>
            <a:off x="675409" y="1305342"/>
            <a:ext cx="11267209" cy="369332"/>
          </a:xfrm>
          <a:prstGeom prst="rect">
            <a:avLst/>
          </a:prstGeom>
          <a:noFill/>
        </p:spPr>
        <p:txBody>
          <a:bodyPr wrap="square">
            <a:spAutoFit/>
          </a:bodyPr>
          <a:lstStyle/>
          <a:p>
            <a:r>
              <a:rPr lang="en-GB" dirty="0" err="1"/>
              <a:t>Elaborarea</a:t>
            </a:r>
            <a:r>
              <a:rPr lang="en-GB" dirty="0"/>
              <a:t> </a:t>
            </a:r>
            <a:r>
              <a:rPr lang="en-GB" dirty="0" err="1"/>
              <a:t>unui</a:t>
            </a:r>
            <a:r>
              <a:rPr lang="en-GB" dirty="0"/>
              <a:t> plan </a:t>
            </a:r>
            <a:r>
              <a:rPr lang="en-GB" dirty="0" err="1"/>
              <a:t>documentat</a:t>
            </a:r>
            <a:r>
              <a:rPr lang="en-GB" dirty="0"/>
              <a:t> de </a:t>
            </a:r>
            <a:r>
              <a:rPr lang="en-GB" dirty="0" err="1"/>
              <a:t>implementare</a:t>
            </a:r>
            <a:r>
              <a:rPr lang="en-GB" dirty="0"/>
              <a:t>, care </a:t>
            </a:r>
            <a:r>
              <a:rPr lang="en-GB" dirty="0" err="1"/>
              <a:t>identifică</a:t>
            </a:r>
            <a:r>
              <a:rPr lang="en-GB" dirty="0"/>
              <a:t> </a:t>
            </a:r>
            <a:r>
              <a:rPr lang="en-GB" dirty="0" err="1"/>
              <a:t>și</a:t>
            </a:r>
            <a:r>
              <a:rPr lang="en-GB" dirty="0"/>
              <a:t> </a:t>
            </a:r>
            <a:r>
              <a:rPr lang="en-GB" dirty="0" err="1"/>
              <a:t>descrie</a:t>
            </a:r>
            <a:r>
              <a:rPr lang="en-GB" dirty="0"/>
              <a:t> </a:t>
            </a:r>
            <a:r>
              <a:rPr lang="en-GB" dirty="0" err="1"/>
              <a:t>procesele</a:t>
            </a:r>
            <a:r>
              <a:rPr lang="en-GB" dirty="0"/>
              <a:t> </a:t>
            </a:r>
            <a:r>
              <a:rPr lang="en-GB" dirty="0" err="1"/>
              <a:t>organizației</a:t>
            </a:r>
            <a:r>
              <a:rPr lang="en-GB" dirty="0"/>
              <a:t> </a:t>
            </a:r>
            <a:r>
              <a:rPr lang="en-GB" dirty="0" err="1"/>
              <a:t>si</a:t>
            </a:r>
            <a:r>
              <a:rPr lang="en-GB" dirty="0"/>
              <a:t> care include: </a:t>
            </a:r>
          </a:p>
        </p:txBody>
      </p:sp>
      <p:sp>
        <p:nvSpPr>
          <p:cNvPr id="2" name="Speech Bubble: Rectangle 1">
            <a:extLst>
              <a:ext uri="{FF2B5EF4-FFF2-40B4-BE49-F238E27FC236}">
                <a16:creationId xmlns:a16="http://schemas.microsoft.com/office/drawing/2014/main" id="{EAF64A0D-14A4-42D5-A720-580797C8DA96}"/>
              </a:ext>
            </a:extLst>
          </p:cNvPr>
          <p:cNvSpPr/>
          <p:nvPr/>
        </p:nvSpPr>
        <p:spPr>
          <a:xfrm>
            <a:off x="318877" y="2351540"/>
            <a:ext cx="1565341" cy="1319646"/>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Documentatia</a:t>
            </a:r>
            <a:r>
              <a:rPr lang="en-GB" dirty="0"/>
              <a:t> care </a:t>
            </a:r>
            <a:r>
              <a:rPr lang="en-GB" dirty="0" err="1"/>
              <a:t>urmeaza</a:t>
            </a:r>
            <a:r>
              <a:rPr lang="en-GB" dirty="0"/>
              <a:t> </a:t>
            </a:r>
            <a:r>
              <a:rPr lang="en-GB" dirty="0" err="1"/>
              <a:t>sa</a:t>
            </a:r>
            <a:r>
              <a:rPr lang="en-GB" dirty="0"/>
              <a:t> fie </a:t>
            </a:r>
            <a:r>
              <a:rPr lang="en-GB" dirty="0" err="1"/>
              <a:t>dezvoltata</a:t>
            </a:r>
            <a:endParaRPr lang="en-GB" dirty="0"/>
          </a:p>
        </p:txBody>
      </p:sp>
      <p:sp>
        <p:nvSpPr>
          <p:cNvPr id="9" name="Speech Bubble: Rectangle 8">
            <a:extLst>
              <a:ext uri="{FF2B5EF4-FFF2-40B4-BE49-F238E27FC236}">
                <a16:creationId xmlns:a16="http://schemas.microsoft.com/office/drawing/2014/main" id="{59AA0105-6521-4210-86F7-9D9A429E1D7A}"/>
              </a:ext>
            </a:extLst>
          </p:cNvPr>
          <p:cNvSpPr/>
          <p:nvPr/>
        </p:nvSpPr>
        <p:spPr>
          <a:xfrm>
            <a:off x="2198623" y="2341149"/>
            <a:ext cx="1366841" cy="1319646"/>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Obiectivele</a:t>
            </a:r>
            <a:r>
              <a:rPr lang="en-GB" dirty="0"/>
              <a:t> </a:t>
            </a:r>
            <a:r>
              <a:rPr lang="en-GB" dirty="0" err="1"/>
              <a:t>sistemului</a:t>
            </a:r>
            <a:endParaRPr lang="en-GB" dirty="0"/>
          </a:p>
        </p:txBody>
      </p:sp>
      <p:sp>
        <p:nvSpPr>
          <p:cNvPr id="10" name="Speech Bubble: Rectangle 9">
            <a:extLst>
              <a:ext uri="{FF2B5EF4-FFF2-40B4-BE49-F238E27FC236}">
                <a16:creationId xmlns:a16="http://schemas.microsoft.com/office/drawing/2014/main" id="{64EE8065-F727-485F-A1D9-5E6C1B67D636}"/>
              </a:ext>
            </a:extLst>
          </p:cNvPr>
          <p:cNvSpPr/>
          <p:nvPr/>
        </p:nvSpPr>
        <p:spPr>
          <a:xfrm>
            <a:off x="3905037" y="2351540"/>
            <a:ext cx="1366841" cy="1319646"/>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Sectiunile</a:t>
            </a:r>
            <a:r>
              <a:rPr lang="en-GB" dirty="0"/>
              <a:t> ISO 9001</a:t>
            </a:r>
          </a:p>
        </p:txBody>
      </p:sp>
      <p:sp>
        <p:nvSpPr>
          <p:cNvPr id="11" name="Speech Bubble: Rectangle 10">
            <a:extLst>
              <a:ext uri="{FF2B5EF4-FFF2-40B4-BE49-F238E27FC236}">
                <a16:creationId xmlns:a16="http://schemas.microsoft.com/office/drawing/2014/main" id="{FAB82A94-4359-402F-A100-8634258B674F}"/>
              </a:ext>
            </a:extLst>
          </p:cNvPr>
          <p:cNvSpPr/>
          <p:nvPr/>
        </p:nvSpPr>
        <p:spPr>
          <a:xfrm>
            <a:off x="5611451" y="2341149"/>
            <a:ext cx="1505671" cy="1319646"/>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Echipa</a:t>
            </a:r>
            <a:r>
              <a:rPr lang="en-GB" dirty="0"/>
              <a:t> </a:t>
            </a:r>
            <a:r>
              <a:rPr lang="en-GB" dirty="0" err="1"/>
              <a:t>responsabila</a:t>
            </a:r>
            <a:endParaRPr lang="en-GB" dirty="0"/>
          </a:p>
        </p:txBody>
      </p:sp>
      <p:sp>
        <p:nvSpPr>
          <p:cNvPr id="13" name="Speech Bubble: Rectangle 12">
            <a:extLst>
              <a:ext uri="{FF2B5EF4-FFF2-40B4-BE49-F238E27FC236}">
                <a16:creationId xmlns:a16="http://schemas.microsoft.com/office/drawing/2014/main" id="{89397C82-F919-43C8-BAE9-43BCE41A5E29}"/>
              </a:ext>
            </a:extLst>
          </p:cNvPr>
          <p:cNvSpPr/>
          <p:nvPr/>
        </p:nvSpPr>
        <p:spPr>
          <a:xfrm>
            <a:off x="7399621" y="2372647"/>
            <a:ext cx="1521338" cy="1319646"/>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Resurse</a:t>
            </a:r>
            <a:r>
              <a:rPr lang="en-GB" dirty="0"/>
              <a:t> </a:t>
            </a:r>
            <a:r>
              <a:rPr lang="en-GB" dirty="0" err="1"/>
              <a:t>necesare</a:t>
            </a:r>
            <a:endParaRPr lang="en-GB" dirty="0"/>
          </a:p>
        </p:txBody>
      </p:sp>
      <p:sp>
        <p:nvSpPr>
          <p:cNvPr id="14" name="Speech Bubble: Rectangle 13">
            <a:extLst>
              <a:ext uri="{FF2B5EF4-FFF2-40B4-BE49-F238E27FC236}">
                <a16:creationId xmlns:a16="http://schemas.microsoft.com/office/drawing/2014/main" id="{0406D140-03FB-4AD6-87B7-2D7592CCC25D}"/>
              </a:ext>
            </a:extLst>
          </p:cNvPr>
          <p:cNvSpPr/>
          <p:nvPr/>
        </p:nvSpPr>
        <p:spPr>
          <a:xfrm>
            <a:off x="4792380" y="4363926"/>
            <a:ext cx="1226127" cy="495160"/>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Aprobare</a:t>
            </a:r>
            <a:r>
              <a:rPr lang="en-GB" dirty="0"/>
              <a:t> </a:t>
            </a:r>
          </a:p>
        </p:txBody>
      </p:sp>
      <p:sp>
        <p:nvSpPr>
          <p:cNvPr id="15" name="Speech Bubble: Rectangle 14">
            <a:extLst>
              <a:ext uri="{FF2B5EF4-FFF2-40B4-BE49-F238E27FC236}">
                <a16:creationId xmlns:a16="http://schemas.microsoft.com/office/drawing/2014/main" id="{68D9B5A5-79D0-4AD3-8AF3-84355A807EDA}"/>
              </a:ext>
            </a:extLst>
          </p:cNvPr>
          <p:cNvSpPr/>
          <p:nvPr/>
        </p:nvSpPr>
        <p:spPr>
          <a:xfrm>
            <a:off x="720659" y="3860729"/>
            <a:ext cx="9036405" cy="495160"/>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PLAN IMPLEMENTARE</a:t>
            </a:r>
          </a:p>
        </p:txBody>
      </p:sp>
      <p:sp>
        <p:nvSpPr>
          <p:cNvPr id="16" name="Speech Bubble: Rectangle 15">
            <a:extLst>
              <a:ext uri="{FF2B5EF4-FFF2-40B4-BE49-F238E27FC236}">
                <a16:creationId xmlns:a16="http://schemas.microsoft.com/office/drawing/2014/main" id="{FDC61AA0-8725-4565-8E3B-151023EF7E43}"/>
              </a:ext>
            </a:extLst>
          </p:cNvPr>
          <p:cNvSpPr/>
          <p:nvPr/>
        </p:nvSpPr>
        <p:spPr>
          <a:xfrm>
            <a:off x="9163109" y="2380439"/>
            <a:ext cx="1810906" cy="1319646"/>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Termen </a:t>
            </a:r>
            <a:r>
              <a:rPr lang="en-GB" dirty="0" err="1"/>
              <a:t>estimat</a:t>
            </a:r>
            <a:r>
              <a:rPr lang="en-GB" dirty="0"/>
              <a:t> </a:t>
            </a:r>
            <a:r>
              <a:rPr lang="en-GB" dirty="0" err="1"/>
              <a:t>pentru</a:t>
            </a:r>
            <a:r>
              <a:rPr lang="en-GB" dirty="0"/>
              <a:t> </a:t>
            </a:r>
            <a:r>
              <a:rPr lang="en-GB" dirty="0" err="1"/>
              <a:t>finalizare</a:t>
            </a:r>
            <a:endParaRPr lang="en-GB" dirty="0"/>
          </a:p>
        </p:txBody>
      </p:sp>
      <p:sp>
        <p:nvSpPr>
          <p:cNvPr id="3" name="Oval 2">
            <a:extLst>
              <a:ext uri="{FF2B5EF4-FFF2-40B4-BE49-F238E27FC236}">
                <a16:creationId xmlns:a16="http://schemas.microsoft.com/office/drawing/2014/main" id="{4A769127-A676-42B9-BF1F-878927B8CDCB}"/>
              </a:ext>
            </a:extLst>
          </p:cNvPr>
          <p:cNvSpPr/>
          <p:nvPr/>
        </p:nvSpPr>
        <p:spPr>
          <a:xfrm>
            <a:off x="4519408" y="4867123"/>
            <a:ext cx="1454727" cy="9759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t>instruire</a:t>
            </a:r>
            <a:endParaRPr lang="en-GB" dirty="0"/>
          </a:p>
        </p:txBody>
      </p:sp>
    </p:spTree>
    <p:extLst>
      <p:ext uri="{BB962C8B-B14F-4D97-AF65-F5344CB8AC3E}">
        <p14:creationId xmlns:p14="http://schemas.microsoft.com/office/powerpoint/2010/main" val="191014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0" y="597724"/>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0" y="967056"/>
            <a:ext cx="12192000" cy="5722508"/>
          </a:xfrm>
          <a:prstGeom prst="rect">
            <a:avLst/>
          </a:prstGeom>
          <a:solidFill>
            <a:srgbClr val="005AA0"/>
          </a:solidFill>
        </p:spPr>
      </p:pic>
      <p:sp>
        <p:nvSpPr>
          <p:cNvPr id="2" name="TextBox 1">
            <a:extLst>
              <a:ext uri="{FF2B5EF4-FFF2-40B4-BE49-F238E27FC236}">
                <a16:creationId xmlns:a16="http://schemas.microsoft.com/office/drawing/2014/main" id="{FCEC55DD-B000-4EAB-9134-9469BA5D2445}"/>
              </a:ext>
            </a:extLst>
          </p:cNvPr>
          <p:cNvSpPr txBox="1"/>
          <p:nvPr/>
        </p:nvSpPr>
        <p:spPr>
          <a:xfrm>
            <a:off x="6906916" y="978854"/>
            <a:ext cx="5131951" cy="5355312"/>
          </a:xfrm>
          <a:prstGeom prst="rect">
            <a:avLst/>
          </a:prstGeom>
          <a:noFill/>
        </p:spPr>
        <p:txBody>
          <a:bodyPr wrap="square" rtlCol="0">
            <a:spAutoFit/>
          </a:bodyPr>
          <a:lstStyle/>
          <a:p>
            <a:r>
              <a:rPr lang="en-GB" b="1" dirty="0"/>
              <a:t>7. </a:t>
            </a:r>
            <a:r>
              <a:rPr lang="en-GB" b="1" dirty="0" err="1"/>
              <a:t>Dezvoltarea</a:t>
            </a:r>
            <a:r>
              <a:rPr lang="en-GB" b="1" dirty="0"/>
              <a:t> </a:t>
            </a:r>
            <a:r>
              <a:rPr lang="en-GB" b="1" dirty="0" err="1"/>
              <a:t>documentației</a:t>
            </a:r>
            <a:r>
              <a:rPr lang="en-GB" b="1" dirty="0"/>
              <a:t> SMC</a:t>
            </a:r>
          </a:p>
          <a:p>
            <a:endParaRPr lang="en-GB" b="1" dirty="0"/>
          </a:p>
          <a:p>
            <a:pPr marL="285750" indent="-285750">
              <a:buFont typeface="Wingdings" panose="05000000000000000000" pitchFamily="2" charset="2"/>
              <a:buChar char="Ø"/>
            </a:pPr>
            <a:r>
              <a:rPr lang="en-GB" dirty="0"/>
              <a:t>Lista </a:t>
            </a:r>
            <a:r>
              <a:rPr lang="en-GB" dirty="0" err="1"/>
              <a:t>documentelor</a:t>
            </a:r>
            <a:r>
              <a:rPr lang="en-GB" dirty="0"/>
              <a:t> in </a:t>
            </a:r>
            <a:r>
              <a:rPr lang="en-GB" dirty="0" err="1"/>
              <a:t>vigoare</a:t>
            </a:r>
            <a:endParaRPr lang="en-GB" dirty="0"/>
          </a:p>
          <a:p>
            <a:endParaRPr lang="en-GB" dirty="0"/>
          </a:p>
          <a:p>
            <a:r>
              <a:rPr lang="en-GB" b="1" dirty="0"/>
              <a:t>8. </a:t>
            </a:r>
            <a:r>
              <a:rPr lang="en-GB" b="1" dirty="0" err="1"/>
              <a:t>Sistem</a:t>
            </a:r>
            <a:r>
              <a:rPr lang="en-GB" b="1" dirty="0"/>
              <a:t> de </a:t>
            </a:r>
            <a:r>
              <a:rPr lang="en-GB" b="1" dirty="0" err="1"/>
              <a:t>ținerea</a:t>
            </a:r>
            <a:r>
              <a:rPr lang="en-GB" b="1" dirty="0"/>
              <a:t> </a:t>
            </a:r>
            <a:r>
              <a:rPr lang="en-GB" b="1" dirty="0" err="1"/>
              <a:t>documentatiei</a:t>
            </a:r>
            <a:r>
              <a:rPr lang="en-GB" b="1" dirty="0"/>
              <a:t> sub control:   </a:t>
            </a:r>
          </a:p>
          <a:p>
            <a:pPr marL="742950" lvl="1" indent="-285750">
              <a:buFont typeface="Arial" panose="020B0604020202020204" pitchFamily="34" charset="0"/>
              <a:buChar char="•"/>
            </a:pPr>
            <a:r>
              <a:rPr lang="en-GB" dirty="0"/>
              <a:t>	</a:t>
            </a:r>
            <a:r>
              <a:rPr lang="en-GB" dirty="0" err="1"/>
              <a:t>crearea</a:t>
            </a:r>
            <a:r>
              <a:rPr lang="en-GB" dirty="0"/>
              <a:t>, </a:t>
            </a:r>
          </a:p>
          <a:p>
            <a:pPr marL="742950" lvl="1" indent="-285750">
              <a:buFont typeface="Arial" panose="020B0604020202020204" pitchFamily="34" charset="0"/>
              <a:buChar char="•"/>
            </a:pPr>
            <a:r>
              <a:rPr lang="en-GB" dirty="0"/>
              <a:t>	</a:t>
            </a:r>
            <a:r>
              <a:rPr lang="en-GB" dirty="0" err="1"/>
              <a:t>aprobarea</a:t>
            </a:r>
            <a:r>
              <a:rPr lang="en-GB" dirty="0"/>
              <a:t>, </a:t>
            </a:r>
          </a:p>
          <a:p>
            <a:pPr marL="742950" lvl="1" indent="-285750">
              <a:buFont typeface="Arial" panose="020B0604020202020204" pitchFamily="34" charset="0"/>
              <a:buChar char="•"/>
            </a:pPr>
            <a:r>
              <a:rPr lang="en-GB" dirty="0"/>
              <a:t>	</a:t>
            </a:r>
            <a:r>
              <a:rPr lang="en-GB" dirty="0" err="1"/>
              <a:t>distribuția</a:t>
            </a:r>
            <a:r>
              <a:rPr lang="en-GB" dirty="0"/>
              <a:t>, </a:t>
            </a:r>
          </a:p>
          <a:p>
            <a:pPr marL="742950" lvl="1" indent="-285750">
              <a:buFont typeface="Arial" panose="020B0604020202020204" pitchFamily="34" charset="0"/>
              <a:buChar char="•"/>
            </a:pPr>
            <a:r>
              <a:rPr lang="en-GB" dirty="0"/>
              <a:t>	</a:t>
            </a:r>
            <a:r>
              <a:rPr lang="en-GB" dirty="0" err="1"/>
              <a:t>revizuirea</a:t>
            </a:r>
            <a:r>
              <a:rPr lang="en-GB" dirty="0"/>
              <a:t>, </a:t>
            </a:r>
          </a:p>
          <a:p>
            <a:pPr marL="742950" lvl="1" indent="-285750">
              <a:buFont typeface="Arial" panose="020B0604020202020204" pitchFamily="34" charset="0"/>
              <a:buChar char="•"/>
            </a:pPr>
            <a:r>
              <a:rPr lang="en-GB" dirty="0"/>
              <a:t>	</a:t>
            </a:r>
            <a:r>
              <a:rPr lang="en-GB" dirty="0" err="1"/>
              <a:t>păstrarea</a:t>
            </a:r>
            <a:r>
              <a:rPr lang="en-GB" dirty="0"/>
              <a:t>,</a:t>
            </a:r>
          </a:p>
          <a:p>
            <a:pPr marL="742950" lvl="1" indent="-285750">
              <a:buFont typeface="Arial" panose="020B0604020202020204" pitchFamily="34" charset="0"/>
              <a:buChar char="•"/>
            </a:pPr>
            <a:r>
              <a:rPr lang="en-GB" dirty="0"/>
              <a:t>	</a:t>
            </a:r>
            <a:r>
              <a:rPr lang="en-GB" dirty="0" err="1"/>
              <a:t>eliminarea</a:t>
            </a:r>
            <a:r>
              <a:rPr lang="en-GB" dirty="0"/>
              <a:t>.</a:t>
            </a:r>
          </a:p>
          <a:p>
            <a:endParaRPr lang="en-GB" dirty="0"/>
          </a:p>
          <a:p>
            <a:r>
              <a:rPr lang="en-GB" b="1" dirty="0"/>
              <a:t>9. </a:t>
            </a:r>
            <a:r>
              <a:rPr lang="en-GB" b="1" dirty="0" err="1"/>
              <a:t>Implementarea</a:t>
            </a:r>
            <a:r>
              <a:rPr lang="en-GB" b="1" dirty="0"/>
              <a:t> </a:t>
            </a:r>
          </a:p>
          <a:p>
            <a:r>
              <a:rPr lang="en-GB" dirty="0"/>
              <a:t> </a:t>
            </a:r>
            <a:r>
              <a:rPr lang="en-GB" dirty="0" err="1"/>
              <a:t>Recomandat</a:t>
            </a:r>
            <a:r>
              <a:rPr lang="en-GB" dirty="0"/>
              <a:t>: </a:t>
            </a:r>
            <a:r>
              <a:rPr lang="en-GB" dirty="0" err="1"/>
              <a:t>graduala</a:t>
            </a:r>
            <a:endParaRPr lang="en-GB" dirty="0"/>
          </a:p>
          <a:p>
            <a:r>
              <a:rPr lang="en-GB" dirty="0" err="1"/>
              <a:t>Progresul</a:t>
            </a:r>
            <a:r>
              <a:rPr lang="en-GB" dirty="0"/>
              <a:t> </a:t>
            </a:r>
            <a:r>
              <a:rPr lang="en-GB" dirty="0" err="1"/>
              <a:t>implementării</a:t>
            </a:r>
            <a:r>
              <a:rPr lang="en-GB" dirty="0"/>
              <a:t> </a:t>
            </a:r>
            <a:r>
              <a:rPr lang="en-GB" dirty="0" err="1"/>
              <a:t>trebuie</a:t>
            </a:r>
            <a:r>
              <a:rPr lang="en-GB" dirty="0"/>
              <a:t> </a:t>
            </a:r>
            <a:r>
              <a:rPr lang="en-GB" dirty="0" err="1"/>
              <a:t>monitorizat</a:t>
            </a:r>
            <a:r>
              <a:rPr lang="en-GB" dirty="0"/>
              <a:t>, </a:t>
            </a:r>
            <a:r>
              <a:rPr lang="en-GB" dirty="0" err="1"/>
              <a:t>pentru</a:t>
            </a:r>
            <a:r>
              <a:rPr lang="en-GB" dirty="0"/>
              <a:t> a </a:t>
            </a:r>
            <a:r>
              <a:rPr lang="en-GB" dirty="0" err="1"/>
              <a:t>asigura</a:t>
            </a:r>
            <a:r>
              <a:rPr lang="en-GB" dirty="0"/>
              <a:t> </a:t>
            </a:r>
            <a:r>
              <a:rPr lang="en-GB" dirty="0" err="1"/>
              <a:t>că</a:t>
            </a:r>
            <a:r>
              <a:rPr lang="en-GB" dirty="0"/>
              <a:t> </a:t>
            </a:r>
            <a:r>
              <a:rPr lang="en-GB" dirty="0" err="1"/>
              <a:t>sistemul</a:t>
            </a:r>
            <a:r>
              <a:rPr lang="en-GB" dirty="0"/>
              <a:t> de management al </a:t>
            </a:r>
            <a:r>
              <a:rPr lang="en-GB" dirty="0" err="1"/>
              <a:t>calității</a:t>
            </a:r>
            <a:r>
              <a:rPr lang="en-GB" dirty="0"/>
              <a:t> </a:t>
            </a:r>
            <a:r>
              <a:rPr lang="en-GB" dirty="0" err="1"/>
              <a:t>este</a:t>
            </a:r>
            <a:r>
              <a:rPr lang="en-GB" dirty="0"/>
              <a:t> </a:t>
            </a:r>
            <a:r>
              <a:rPr lang="en-GB" dirty="0" err="1"/>
              <a:t>eficace</a:t>
            </a:r>
            <a:r>
              <a:rPr lang="en-GB" dirty="0"/>
              <a:t> </a:t>
            </a:r>
            <a:r>
              <a:rPr lang="en-GB" dirty="0" err="1"/>
              <a:t>și</a:t>
            </a:r>
            <a:r>
              <a:rPr lang="en-GB" dirty="0"/>
              <a:t> conform cu </a:t>
            </a:r>
            <a:r>
              <a:rPr lang="en-GB" dirty="0" err="1"/>
              <a:t>standardul</a:t>
            </a:r>
            <a:r>
              <a:rPr lang="en-GB" dirty="0"/>
              <a:t>. </a:t>
            </a:r>
            <a:r>
              <a:rPr lang="en-GB" dirty="0" err="1"/>
              <a:t>Activitățile</a:t>
            </a:r>
            <a:r>
              <a:rPr lang="en-GB" dirty="0"/>
              <a:t> de </a:t>
            </a:r>
          </a:p>
          <a:p>
            <a:r>
              <a:rPr lang="en-GB" dirty="0" err="1"/>
              <a:t>monitorizare</a:t>
            </a:r>
            <a:r>
              <a:rPr lang="en-GB" dirty="0"/>
              <a:t> </a:t>
            </a:r>
            <a:r>
              <a:rPr lang="en-GB" dirty="0" err="1"/>
              <a:t>includ</a:t>
            </a:r>
            <a:r>
              <a:rPr lang="en-GB" dirty="0"/>
              <a:t> </a:t>
            </a:r>
            <a:r>
              <a:rPr lang="en-GB" dirty="0" err="1"/>
              <a:t>audituri</a:t>
            </a:r>
            <a:r>
              <a:rPr lang="en-GB" dirty="0"/>
              <a:t> interne, </a:t>
            </a:r>
            <a:r>
              <a:rPr lang="en-GB" dirty="0" err="1"/>
              <a:t>programe</a:t>
            </a:r>
            <a:r>
              <a:rPr lang="en-GB" dirty="0"/>
              <a:t> de </a:t>
            </a:r>
            <a:r>
              <a:rPr lang="en-GB" dirty="0" err="1"/>
              <a:t>acțiuni</a:t>
            </a:r>
            <a:r>
              <a:rPr lang="en-GB" dirty="0"/>
              <a:t> </a:t>
            </a:r>
            <a:r>
              <a:rPr lang="en-GB" dirty="0" err="1"/>
              <a:t>corective</a:t>
            </a:r>
            <a:r>
              <a:rPr lang="en-GB" dirty="0"/>
              <a:t> </a:t>
            </a:r>
            <a:r>
              <a:rPr lang="en-GB" dirty="0" err="1"/>
              <a:t>și</a:t>
            </a:r>
            <a:r>
              <a:rPr lang="en-GB" dirty="0"/>
              <a:t> </a:t>
            </a:r>
            <a:r>
              <a:rPr lang="en-GB" dirty="0" err="1"/>
              <a:t>analize</a:t>
            </a:r>
            <a:r>
              <a:rPr lang="en-GB" dirty="0"/>
              <a:t> ale </a:t>
            </a:r>
            <a:r>
              <a:rPr lang="en-GB" dirty="0" err="1"/>
              <a:t>managementului</a:t>
            </a:r>
            <a:r>
              <a:rPr lang="en-GB" dirty="0"/>
              <a:t>.</a:t>
            </a:r>
          </a:p>
        </p:txBody>
      </p:sp>
      <p:graphicFrame>
        <p:nvGraphicFramePr>
          <p:cNvPr id="9" name="Content Placeholder 3">
            <a:extLst>
              <a:ext uri="{FF2B5EF4-FFF2-40B4-BE49-F238E27FC236}">
                <a16:creationId xmlns:a16="http://schemas.microsoft.com/office/drawing/2014/main" id="{78A76887-5DB3-461B-BBBB-A35ACC564EEA}"/>
              </a:ext>
            </a:extLst>
          </p:cNvPr>
          <p:cNvGraphicFramePr>
            <a:graphicFrameLocks/>
          </p:cNvGraphicFramePr>
          <p:nvPr>
            <p:extLst>
              <p:ext uri="{D42A27DB-BD31-4B8C-83A1-F6EECF244321}">
                <p14:modId xmlns:p14="http://schemas.microsoft.com/office/powerpoint/2010/main" val="488531049"/>
              </p:ext>
            </p:extLst>
          </p:nvPr>
        </p:nvGraphicFramePr>
        <p:xfrm>
          <a:off x="147783" y="1817768"/>
          <a:ext cx="6616700" cy="4442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762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0" y="597724"/>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0" y="967056"/>
            <a:ext cx="12192000" cy="5722508"/>
          </a:xfrm>
          <a:prstGeom prst="rect">
            <a:avLst/>
          </a:prstGeom>
        </p:spPr>
      </p:pic>
      <p:sp>
        <p:nvSpPr>
          <p:cNvPr id="7" name="TextBox 6">
            <a:extLst>
              <a:ext uri="{FF2B5EF4-FFF2-40B4-BE49-F238E27FC236}">
                <a16:creationId xmlns:a16="http://schemas.microsoft.com/office/drawing/2014/main" id="{2372C082-1204-4974-B2E0-D472CC710274}"/>
              </a:ext>
            </a:extLst>
          </p:cNvPr>
          <p:cNvSpPr txBox="1"/>
          <p:nvPr/>
        </p:nvSpPr>
        <p:spPr>
          <a:xfrm>
            <a:off x="3649808" y="1086994"/>
            <a:ext cx="8393256" cy="5355312"/>
          </a:xfrm>
          <a:prstGeom prst="rect">
            <a:avLst/>
          </a:prstGeom>
          <a:noFill/>
        </p:spPr>
        <p:txBody>
          <a:bodyPr wrap="square">
            <a:spAutoFit/>
          </a:bodyPr>
          <a:lstStyle/>
          <a:p>
            <a:r>
              <a:rPr lang="en-GB" b="1" dirty="0"/>
              <a:t>10. </a:t>
            </a:r>
            <a:r>
              <a:rPr lang="en-GB" b="1" dirty="0" err="1"/>
              <a:t>Auditul</a:t>
            </a:r>
            <a:r>
              <a:rPr lang="en-GB" b="1" dirty="0"/>
              <a:t> intern al SMC </a:t>
            </a:r>
          </a:p>
          <a:p>
            <a:pPr marL="285750" indent="-285750">
              <a:buFont typeface="Wingdings" panose="05000000000000000000" pitchFamily="2" charset="2"/>
              <a:buChar char="Ø"/>
            </a:pPr>
            <a:r>
              <a:rPr lang="en-GB" dirty="0"/>
              <a:t>Scop: </a:t>
            </a:r>
            <a:r>
              <a:rPr lang="en-GB" dirty="0" err="1"/>
              <a:t>evaluarea</a:t>
            </a:r>
            <a:r>
              <a:rPr lang="en-GB" dirty="0"/>
              <a:t> </a:t>
            </a:r>
            <a:r>
              <a:rPr lang="en-GB" dirty="0" err="1"/>
              <a:t>daca</a:t>
            </a:r>
            <a:r>
              <a:rPr lang="en-GB" dirty="0"/>
              <a:t> </a:t>
            </a:r>
            <a:r>
              <a:rPr lang="en-GB" dirty="0" err="1"/>
              <a:t>sistemul</a:t>
            </a:r>
            <a:r>
              <a:rPr lang="en-GB" dirty="0"/>
              <a:t> </a:t>
            </a:r>
            <a:r>
              <a:rPr lang="en-GB" dirty="0" err="1"/>
              <a:t>este</a:t>
            </a:r>
            <a:r>
              <a:rPr lang="en-GB" dirty="0"/>
              <a:t> conform cu </a:t>
            </a:r>
            <a:r>
              <a:rPr lang="en-GB" dirty="0" err="1"/>
              <a:t>aranjamentele</a:t>
            </a:r>
            <a:r>
              <a:rPr lang="en-GB" dirty="0"/>
              <a:t> </a:t>
            </a:r>
            <a:r>
              <a:rPr lang="en-GB" dirty="0" err="1"/>
              <a:t>planificate</a:t>
            </a:r>
            <a:r>
              <a:rPr lang="en-GB" dirty="0"/>
              <a:t>, cu </a:t>
            </a:r>
            <a:r>
              <a:rPr lang="en-GB" dirty="0" err="1"/>
              <a:t>cerințele</a:t>
            </a:r>
            <a:r>
              <a:rPr lang="en-GB" dirty="0"/>
              <a:t> </a:t>
            </a:r>
            <a:r>
              <a:rPr lang="en-GB" dirty="0" err="1"/>
              <a:t>standardului</a:t>
            </a:r>
            <a:r>
              <a:rPr lang="en-GB" dirty="0"/>
              <a:t> </a:t>
            </a:r>
            <a:r>
              <a:rPr lang="en-GB" dirty="0" err="1"/>
              <a:t>și</a:t>
            </a:r>
            <a:r>
              <a:rPr lang="en-GB" dirty="0"/>
              <a:t> cu </a:t>
            </a:r>
            <a:r>
              <a:rPr lang="en-GB" dirty="0" err="1"/>
              <a:t>propriile</a:t>
            </a:r>
            <a:r>
              <a:rPr lang="en-GB" dirty="0"/>
              <a:t> </a:t>
            </a:r>
            <a:r>
              <a:rPr lang="en-GB" dirty="0" err="1"/>
              <a:t>cerințe</a:t>
            </a:r>
            <a:r>
              <a:rPr lang="en-GB" dirty="0"/>
              <a:t> </a:t>
            </a:r>
            <a:r>
              <a:rPr lang="en-GB" dirty="0" err="1"/>
              <a:t>stabilite</a:t>
            </a:r>
            <a:r>
              <a:rPr lang="en-GB" dirty="0"/>
              <a:t> de </a:t>
            </a:r>
            <a:r>
              <a:rPr lang="en-GB" dirty="0" err="1"/>
              <a:t>instituție</a:t>
            </a:r>
            <a:r>
              <a:rPr lang="en-GB" dirty="0"/>
              <a:t>; </a:t>
            </a:r>
            <a:r>
              <a:rPr lang="en-GB" dirty="0" err="1"/>
              <a:t>este</a:t>
            </a:r>
            <a:r>
              <a:rPr lang="en-GB" dirty="0"/>
              <a:t> </a:t>
            </a:r>
            <a:r>
              <a:rPr lang="en-GB" dirty="0" err="1"/>
              <a:t>implementat</a:t>
            </a:r>
            <a:r>
              <a:rPr lang="en-GB" dirty="0"/>
              <a:t> </a:t>
            </a:r>
            <a:r>
              <a:rPr lang="en-GB" dirty="0" err="1"/>
              <a:t>și</a:t>
            </a:r>
            <a:r>
              <a:rPr lang="en-GB" dirty="0"/>
              <a:t> </a:t>
            </a:r>
            <a:r>
              <a:rPr lang="en-GB" dirty="0" err="1"/>
              <a:t>menținut</a:t>
            </a:r>
            <a:r>
              <a:rPr lang="en-GB" dirty="0"/>
              <a:t> </a:t>
            </a:r>
            <a:r>
              <a:rPr lang="en-GB" dirty="0" err="1"/>
              <a:t>eficace</a:t>
            </a:r>
            <a:r>
              <a:rPr lang="en-GB" dirty="0"/>
              <a:t>. </a:t>
            </a:r>
            <a:r>
              <a:rPr lang="en-GB" dirty="0" err="1"/>
              <a:t>Auditurile</a:t>
            </a:r>
            <a:r>
              <a:rPr lang="en-GB" dirty="0"/>
              <a:t> interne </a:t>
            </a:r>
            <a:r>
              <a:rPr lang="en-GB" dirty="0" err="1"/>
              <a:t>trebuie</a:t>
            </a:r>
            <a:r>
              <a:rPr lang="en-GB" dirty="0"/>
              <a:t> </a:t>
            </a:r>
            <a:r>
              <a:rPr lang="en-GB" dirty="0" err="1"/>
              <a:t>planificate</a:t>
            </a:r>
            <a:r>
              <a:rPr lang="en-GB" dirty="0"/>
              <a:t> </a:t>
            </a:r>
            <a:r>
              <a:rPr lang="en-GB" dirty="0" err="1"/>
              <a:t>și</a:t>
            </a:r>
            <a:r>
              <a:rPr lang="en-GB" dirty="0"/>
              <a:t> </a:t>
            </a:r>
            <a:r>
              <a:rPr lang="en-GB" dirty="0" err="1"/>
              <a:t>efectuate</a:t>
            </a:r>
            <a:r>
              <a:rPr lang="en-GB" dirty="0"/>
              <a:t> ca </a:t>
            </a:r>
            <a:r>
              <a:rPr lang="en-GB" dirty="0" err="1"/>
              <a:t>parte</a:t>
            </a:r>
            <a:r>
              <a:rPr lang="en-GB" dirty="0"/>
              <a:t> a </a:t>
            </a:r>
            <a:r>
              <a:rPr lang="en-GB" dirty="0" err="1"/>
              <a:t>strategiei</a:t>
            </a:r>
            <a:r>
              <a:rPr lang="en-GB" dirty="0"/>
              <a:t> </a:t>
            </a:r>
            <a:r>
              <a:rPr lang="en-GB" dirty="0" err="1"/>
              <a:t>curente</a:t>
            </a:r>
            <a:r>
              <a:rPr lang="en-GB" dirty="0"/>
              <a:t> a </a:t>
            </a:r>
            <a:r>
              <a:rPr lang="en-GB" dirty="0" err="1"/>
              <a:t>organizației</a:t>
            </a:r>
            <a:r>
              <a:rPr lang="en-GB" dirty="0"/>
              <a:t>, </a:t>
            </a:r>
            <a:r>
              <a:rPr lang="en-GB" dirty="0" err="1"/>
              <a:t>chiar</a:t>
            </a:r>
            <a:r>
              <a:rPr lang="en-GB" dirty="0"/>
              <a:t> </a:t>
            </a:r>
            <a:r>
              <a:rPr lang="en-GB" dirty="0" err="1"/>
              <a:t>și</a:t>
            </a:r>
            <a:r>
              <a:rPr lang="en-GB" dirty="0"/>
              <a:t> </a:t>
            </a:r>
            <a:r>
              <a:rPr lang="en-GB" dirty="0" err="1"/>
              <a:t>după</a:t>
            </a:r>
            <a:r>
              <a:rPr lang="en-GB" dirty="0"/>
              <a:t> </a:t>
            </a:r>
            <a:r>
              <a:rPr lang="en-GB" dirty="0" err="1"/>
              <a:t>ce</a:t>
            </a:r>
            <a:r>
              <a:rPr lang="en-GB" dirty="0"/>
              <a:t> </a:t>
            </a:r>
            <a:r>
              <a:rPr lang="en-GB" dirty="0" err="1"/>
              <a:t>sistemul</a:t>
            </a:r>
            <a:r>
              <a:rPr lang="en-GB" dirty="0"/>
              <a:t> a </a:t>
            </a:r>
            <a:r>
              <a:rPr lang="en-GB" dirty="0" err="1"/>
              <a:t>început</a:t>
            </a:r>
            <a:r>
              <a:rPr lang="en-GB" dirty="0"/>
              <a:t> </a:t>
            </a:r>
            <a:r>
              <a:rPr lang="en-GB" dirty="0" err="1"/>
              <a:t>să</a:t>
            </a:r>
            <a:r>
              <a:rPr lang="en-GB" dirty="0"/>
              <a:t> </a:t>
            </a:r>
            <a:r>
              <a:rPr lang="en-GB" dirty="0" err="1"/>
              <a:t>funcționeze</a:t>
            </a:r>
            <a:r>
              <a:rPr lang="en-GB" dirty="0"/>
              <a:t> </a:t>
            </a:r>
            <a:r>
              <a:rPr lang="en-GB" dirty="0" err="1"/>
              <a:t>și</a:t>
            </a:r>
            <a:r>
              <a:rPr lang="en-GB" dirty="0"/>
              <a:t> s-a </a:t>
            </a:r>
            <a:r>
              <a:rPr lang="en-GB" dirty="0" err="1"/>
              <a:t>stabilizat</a:t>
            </a:r>
            <a:r>
              <a:rPr lang="en-GB" dirty="0"/>
              <a:t>. </a:t>
            </a:r>
          </a:p>
          <a:p>
            <a:pPr marL="285750" indent="-285750">
              <a:buFont typeface="Wingdings" panose="05000000000000000000" pitchFamily="2" charset="2"/>
              <a:buChar char="Ø"/>
            </a:pPr>
            <a:r>
              <a:rPr lang="en-GB" dirty="0"/>
              <a:t>Buna </a:t>
            </a:r>
            <a:r>
              <a:rPr lang="en-GB" dirty="0" err="1"/>
              <a:t>practica</a:t>
            </a:r>
            <a:r>
              <a:rPr lang="en-GB" dirty="0"/>
              <a:t> </a:t>
            </a:r>
            <a:r>
              <a:rPr lang="en-GB" dirty="0" err="1"/>
              <a:t>recomanda</a:t>
            </a:r>
            <a:r>
              <a:rPr lang="en-GB" dirty="0"/>
              <a:t> ca </a:t>
            </a:r>
            <a:r>
              <a:rPr lang="en-GB" dirty="0" err="1"/>
              <a:t>organizația</a:t>
            </a:r>
            <a:r>
              <a:rPr lang="en-GB" dirty="0"/>
              <a:t> </a:t>
            </a:r>
            <a:r>
              <a:rPr lang="en-GB" dirty="0" err="1"/>
              <a:t>să-și</a:t>
            </a:r>
            <a:r>
              <a:rPr lang="en-GB" dirty="0"/>
              <a:t> </a:t>
            </a:r>
            <a:r>
              <a:rPr lang="en-GB" dirty="0" err="1"/>
              <a:t>instruiască</a:t>
            </a:r>
            <a:r>
              <a:rPr lang="en-GB" dirty="0"/>
              <a:t> </a:t>
            </a:r>
            <a:r>
              <a:rPr lang="en-GB" dirty="0" err="1"/>
              <a:t>câțiva</a:t>
            </a:r>
            <a:r>
              <a:rPr lang="en-GB" dirty="0"/>
              <a:t> </a:t>
            </a:r>
            <a:r>
              <a:rPr lang="en-GB" dirty="0" err="1"/>
              <a:t>membri</a:t>
            </a:r>
            <a:r>
              <a:rPr lang="en-GB" dirty="0"/>
              <a:t> ai </a:t>
            </a:r>
            <a:r>
              <a:rPr lang="en-GB" dirty="0" err="1"/>
              <a:t>personalului</a:t>
            </a:r>
            <a:r>
              <a:rPr lang="en-GB" dirty="0"/>
              <a:t>.</a:t>
            </a:r>
          </a:p>
          <a:p>
            <a:pPr marL="285750" indent="-285750">
              <a:buFont typeface="Wingdings" panose="05000000000000000000" pitchFamily="2" charset="2"/>
              <a:buChar char="Ø"/>
            </a:pPr>
            <a:r>
              <a:rPr lang="en-GB" dirty="0" err="1"/>
              <a:t>Utilizarea</a:t>
            </a:r>
            <a:r>
              <a:rPr lang="en-GB" dirty="0"/>
              <a:t> ISO 19011 </a:t>
            </a:r>
            <a:r>
              <a:rPr lang="en-GB" dirty="0" err="1"/>
              <a:t>pentru</a:t>
            </a:r>
            <a:r>
              <a:rPr lang="en-GB" dirty="0"/>
              <a:t> </a:t>
            </a:r>
            <a:r>
              <a:rPr lang="en-GB" dirty="0" err="1"/>
              <a:t>îndrumări</a:t>
            </a:r>
            <a:r>
              <a:rPr lang="en-GB" dirty="0"/>
              <a:t> </a:t>
            </a:r>
            <a:r>
              <a:rPr lang="en-GB" dirty="0" err="1"/>
              <a:t>privind</a:t>
            </a:r>
            <a:r>
              <a:rPr lang="en-GB" dirty="0"/>
              <a:t> </a:t>
            </a:r>
            <a:r>
              <a:rPr lang="en-GB" dirty="0" err="1"/>
              <a:t>auditarea</a:t>
            </a:r>
            <a:r>
              <a:rPr lang="en-GB" dirty="0"/>
              <a:t>, </a:t>
            </a:r>
            <a:r>
              <a:rPr lang="en-GB" dirty="0" err="1"/>
              <a:t>calificarea</a:t>
            </a:r>
            <a:r>
              <a:rPr lang="en-GB" dirty="0"/>
              <a:t> </a:t>
            </a:r>
            <a:r>
              <a:rPr lang="en-GB" dirty="0" err="1"/>
              <a:t>auditorilor</a:t>
            </a:r>
            <a:r>
              <a:rPr lang="en-GB" dirty="0"/>
              <a:t> </a:t>
            </a:r>
            <a:r>
              <a:rPr lang="en-GB" dirty="0" err="1"/>
              <a:t>și</a:t>
            </a:r>
            <a:r>
              <a:rPr lang="en-GB" dirty="0"/>
              <a:t> </a:t>
            </a:r>
            <a:r>
              <a:rPr lang="en-GB" dirty="0" err="1"/>
              <a:t>programul</a:t>
            </a:r>
            <a:r>
              <a:rPr lang="en-GB" dirty="0"/>
              <a:t> de </a:t>
            </a:r>
            <a:r>
              <a:rPr lang="en-GB" dirty="0" err="1"/>
              <a:t>audituri</a:t>
            </a:r>
            <a:r>
              <a:rPr lang="en-GB" dirty="0"/>
              <a:t>.</a:t>
            </a:r>
          </a:p>
          <a:p>
            <a:endParaRPr lang="en-GB" dirty="0"/>
          </a:p>
          <a:p>
            <a:r>
              <a:rPr lang="en-GB" b="1" dirty="0"/>
              <a:t>11. </a:t>
            </a:r>
            <a:r>
              <a:rPr lang="en-GB" b="1" dirty="0" err="1"/>
              <a:t>Analiza</a:t>
            </a:r>
            <a:r>
              <a:rPr lang="en-GB" b="1" dirty="0"/>
              <a:t> de management</a:t>
            </a:r>
          </a:p>
          <a:p>
            <a:r>
              <a:rPr lang="en-GB" dirty="0" err="1"/>
              <a:t>După</a:t>
            </a:r>
            <a:r>
              <a:rPr lang="en-GB" dirty="0"/>
              <a:t> </a:t>
            </a:r>
            <a:r>
              <a:rPr lang="en-GB" dirty="0" err="1"/>
              <a:t>ce</a:t>
            </a:r>
            <a:r>
              <a:rPr lang="en-GB" dirty="0"/>
              <a:t> </a:t>
            </a:r>
            <a:r>
              <a:rPr lang="en-GB" dirty="0" err="1"/>
              <a:t>sistemul</a:t>
            </a:r>
            <a:r>
              <a:rPr lang="en-GB" dirty="0"/>
              <a:t> </a:t>
            </a:r>
            <a:r>
              <a:rPr lang="en-GB" dirty="0" err="1"/>
              <a:t>implementat</a:t>
            </a:r>
            <a:r>
              <a:rPr lang="en-GB" dirty="0"/>
              <a:t> a </a:t>
            </a:r>
            <a:r>
              <a:rPr lang="en-GB" dirty="0" err="1"/>
              <a:t>funcționat</a:t>
            </a:r>
            <a:r>
              <a:rPr lang="en-GB" dirty="0"/>
              <a:t> </a:t>
            </a:r>
            <a:r>
              <a:rPr lang="en-GB" dirty="0" err="1"/>
              <a:t>timp</a:t>
            </a:r>
            <a:r>
              <a:rPr lang="en-GB" dirty="0"/>
              <a:t> de 3-6 </a:t>
            </a:r>
            <a:r>
              <a:rPr lang="en-GB" dirty="0" err="1"/>
              <a:t>luni</a:t>
            </a:r>
            <a:r>
              <a:rPr lang="en-GB" dirty="0"/>
              <a:t>, </a:t>
            </a:r>
            <a:r>
              <a:rPr lang="en-GB" dirty="0" err="1"/>
              <a:t>trebuie</a:t>
            </a:r>
            <a:r>
              <a:rPr lang="en-GB" dirty="0"/>
              <a:t> </a:t>
            </a:r>
            <a:r>
              <a:rPr lang="en-GB" dirty="0" err="1"/>
              <a:t>organizată</a:t>
            </a:r>
            <a:r>
              <a:rPr lang="en-GB" dirty="0"/>
              <a:t> </a:t>
            </a:r>
          </a:p>
          <a:p>
            <a:r>
              <a:rPr lang="en-GB" dirty="0"/>
              <a:t>o </a:t>
            </a:r>
            <a:r>
              <a:rPr lang="en-GB" dirty="0" err="1"/>
              <a:t>ședință</a:t>
            </a:r>
            <a:r>
              <a:rPr lang="en-GB" dirty="0"/>
              <a:t> de </a:t>
            </a:r>
            <a:r>
              <a:rPr lang="en-GB" dirty="0" err="1"/>
              <a:t>analiză</a:t>
            </a:r>
            <a:r>
              <a:rPr lang="en-GB" dirty="0"/>
              <a:t> a </a:t>
            </a:r>
            <a:r>
              <a:rPr lang="en-GB" dirty="0" err="1"/>
              <a:t>managementului</a:t>
            </a:r>
            <a:r>
              <a:rPr lang="en-GB" dirty="0"/>
              <a:t>, </a:t>
            </a:r>
            <a:r>
              <a:rPr lang="en-GB" dirty="0" err="1"/>
              <a:t>pentru</a:t>
            </a:r>
            <a:r>
              <a:rPr lang="en-GB" dirty="0"/>
              <a:t> a </a:t>
            </a:r>
            <a:r>
              <a:rPr lang="en-GB" dirty="0" err="1"/>
              <a:t>determina</a:t>
            </a:r>
            <a:r>
              <a:rPr lang="en-GB" dirty="0"/>
              <a:t> continua </a:t>
            </a:r>
            <a:r>
              <a:rPr lang="en-GB" dirty="0" err="1"/>
              <a:t>adecvare</a:t>
            </a:r>
            <a:r>
              <a:rPr lang="en-GB" dirty="0"/>
              <a:t> </a:t>
            </a:r>
            <a:r>
              <a:rPr lang="en-GB" dirty="0" err="1"/>
              <a:t>și</a:t>
            </a:r>
            <a:r>
              <a:rPr lang="en-GB" dirty="0"/>
              <a:t> </a:t>
            </a:r>
            <a:r>
              <a:rPr lang="en-GB" dirty="0" err="1"/>
              <a:t>eficacitate</a:t>
            </a:r>
            <a:r>
              <a:rPr lang="en-GB" dirty="0"/>
              <a:t> a SMC care include </a:t>
            </a:r>
            <a:r>
              <a:rPr lang="en-GB" dirty="0" err="1"/>
              <a:t>evaluarea</a:t>
            </a:r>
            <a:r>
              <a:rPr lang="en-GB" dirty="0"/>
              <a:t>: </a:t>
            </a:r>
          </a:p>
          <a:p>
            <a:pPr marL="285750" indent="-285750">
              <a:buFont typeface="Wingdings" panose="05000000000000000000" pitchFamily="2" charset="2"/>
              <a:buChar char="Ø"/>
            </a:pPr>
            <a:r>
              <a:rPr lang="en-GB" dirty="0" err="1"/>
              <a:t>oportunităților</a:t>
            </a:r>
            <a:r>
              <a:rPr lang="en-GB" dirty="0"/>
              <a:t> de </a:t>
            </a:r>
            <a:r>
              <a:rPr lang="en-GB" dirty="0" err="1"/>
              <a:t>îmbunătățire</a:t>
            </a:r>
            <a:r>
              <a:rPr lang="en-GB" dirty="0"/>
              <a:t> </a:t>
            </a:r>
          </a:p>
          <a:p>
            <a:pPr marL="285750" indent="-285750">
              <a:buFont typeface="Wingdings" panose="05000000000000000000" pitchFamily="2" charset="2"/>
              <a:buChar char="Ø"/>
            </a:pPr>
            <a:r>
              <a:rPr lang="en-GB" dirty="0" err="1"/>
              <a:t>nevoilor</a:t>
            </a:r>
            <a:r>
              <a:rPr lang="en-GB" dirty="0"/>
              <a:t> de </a:t>
            </a:r>
            <a:r>
              <a:rPr lang="en-GB" dirty="0" err="1"/>
              <a:t>schimbare</a:t>
            </a:r>
            <a:r>
              <a:rPr lang="en-GB" dirty="0"/>
              <a:t> a </a:t>
            </a:r>
            <a:r>
              <a:rPr lang="en-GB" dirty="0" err="1"/>
              <a:t>sistemului</a:t>
            </a:r>
            <a:r>
              <a:rPr lang="en-GB" dirty="0"/>
              <a:t> de management al </a:t>
            </a:r>
            <a:r>
              <a:rPr lang="en-GB" dirty="0" err="1"/>
              <a:t>calității</a:t>
            </a:r>
            <a:r>
              <a:rPr lang="en-GB" dirty="0"/>
              <a:t>, a </a:t>
            </a:r>
            <a:r>
              <a:rPr lang="en-GB" dirty="0" err="1"/>
              <a:t>politicii</a:t>
            </a:r>
            <a:r>
              <a:rPr lang="en-GB" dirty="0"/>
              <a:t> </a:t>
            </a:r>
            <a:r>
              <a:rPr lang="en-GB" dirty="0" err="1"/>
              <a:t>și</a:t>
            </a:r>
            <a:r>
              <a:rPr lang="en-GB" dirty="0"/>
              <a:t> </a:t>
            </a:r>
            <a:r>
              <a:rPr lang="en-GB" dirty="0" err="1"/>
              <a:t>obiectivelor</a:t>
            </a:r>
            <a:r>
              <a:rPr lang="en-GB" dirty="0"/>
              <a:t> definite.</a:t>
            </a:r>
          </a:p>
          <a:p>
            <a:pPr marL="285750" indent="-285750">
              <a:buFont typeface="Wingdings" panose="05000000000000000000" pitchFamily="2" charset="2"/>
              <a:buChar char="Ø"/>
            </a:pPr>
            <a:r>
              <a:rPr lang="en-GB" dirty="0" err="1"/>
              <a:t>problemele</a:t>
            </a:r>
            <a:r>
              <a:rPr lang="en-GB" dirty="0"/>
              <a:t> </a:t>
            </a:r>
            <a:r>
              <a:rPr lang="en-GB" dirty="0" err="1"/>
              <a:t>apărute</a:t>
            </a:r>
            <a:r>
              <a:rPr lang="en-GB" dirty="0"/>
              <a:t> </a:t>
            </a:r>
            <a:r>
              <a:rPr lang="en-GB" dirty="0" err="1"/>
              <a:t>în</a:t>
            </a:r>
            <a:r>
              <a:rPr lang="en-GB" dirty="0"/>
              <a:t> </a:t>
            </a:r>
            <a:r>
              <a:rPr lang="en-GB" dirty="0" err="1"/>
              <a:t>implementarea</a:t>
            </a:r>
            <a:r>
              <a:rPr lang="en-GB" dirty="0"/>
              <a:t> </a:t>
            </a:r>
            <a:r>
              <a:rPr lang="en-GB" dirty="0" err="1"/>
              <a:t>eficace</a:t>
            </a:r>
            <a:r>
              <a:rPr lang="en-GB" dirty="0"/>
              <a:t> a </a:t>
            </a:r>
            <a:r>
              <a:rPr lang="en-GB" dirty="0" err="1"/>
              <a:t>sistemului</a:t>
            </a:r>
            <a:r>
              <a:rPr lang="en-GB" dirty="0"/>
              <a:t>.</a:t>
            </a:r>
          </a:p>
        </p:txBody>
      </p:sp>
      <p:pic>
        <p:nvPicPr>
          <p:cNvPr id="3" name="Picture 2">
            <a:extLst>
              <a:ext uri="{FF2B5EF4-FFF2-40B4-BE49-F238E27FC236}">
                <a16:creationId xmlns:a16="http://schemas.microsoft.com/office/drawing/2014/main" id="{932D85BD-B76C-40A6-97D9-56CADFAD4839}"/>
              </a:ext>
            </a:extLst>
          </p:cNvPr>
          <p:cNvPicPr>
            <a:picLocks noChangeAspect="1"/>
          </p:cNvPicPr>
          <p:nvPr/>
        </p:nvPicPr>
        <p:blipFill>
          <a:blip r:embed="rId5">
            <a:duotone>
              <a:schemeClr val="accent5">
                <a:shade val="45000"/>
                <a:satMod val="135000"/>
              </a:schemeClr>
              <a:prstClr val="white"/>
            </a:duotone>
          </a:blip>
          <a:stretch>
            <a:fillRect/>
          </a:stretch>
        </p:blipFill>
        <p:spPr>
          <a:xfrm>
            <a:off x="859439" y="1086994"/>
            <a:ext cx="2243522" cy="1268078"/>
          </a:xfrm>
          <a:prstGeom prst="rect">
            <a:avLst/>
          </a:prstGeom>
        </p:spPr>
      </p:pic>
      <p:pic>
        <p:nvPicPr>
          <p:cNvPr id="5" name="Picture 4">
            <a:extLst>
              <a:ext uri="{FF2B5EF4-FFF2-40B4-BE49-F238E27FC236}">
                <a16:creationId xmlns:a16="http://schemas.microsoft.com/office/drawing/2014/main" id="{03D92233-B532-446D-BE51-7913E50A24A6}"/>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43528" y="4255671"/>
            <a:ext cx="3406280" cy="2270853"/>
          </a:xfrm>
          <a:prstGeom prst="rect">
            <a:avLst/>
          </a:prstGeom>
        </p:spPr>
      </p:pic>
    </p:spTree>
    <p:extLst>
      <p:ext uri="{BB962C8B-B14F-4D97-AF65-F5344CB8AC3E}">
        <p14:creationId xmlns:p14="http://schemas.microsoft.com/office/powerpoint/2010/main" val="3691082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0" y="597724"/>
            <a:ext cx="12192000"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B44297E6-DF98-40A0-A5FB-8D539937AE34}"/>
              </a:ext>
            </a:extLst>
          </p:cNvPr>
          <p:cNvPicPr>
            <a:picLocks noGrp="1" noChangeAspect="1"/>
          </p:cNvPicPr>
          <p:nvPr>
            <p:ph idx="1"/>
          </p:nvPr>
        </p:nvPicPr>
        <p:blipFill>
          <a:blip r:embed="rId4"/>
          <a:stretch>
            <a:fillRect/>
          </a:stretch>
        </p:blipFill>
        <p:spPr>
          <a:xfrm>
            <a:off x="0" y="967056"/>
            <a:ext cx="12192000" cy="5722508"/>
          </a:xfrm>
          <a:prstGeom prst="rect">
            <a:avLst/>
          </a:prstGeom>
        </p:spPr>
      </p:pic>
      <p:sp>
        <p:nvSpPr>
          <p:cNvPr id="7" name="TextBox 6">
            <a:extLst>
              <a:ext uri="{FF2B5EF4-FFF2-40B4-BE49-F238E27FC236}">
                <a16:creationId xmlns:a16="http://schemas.microsoft.com/office/drawing/2014/main" id="{A7DF41FC-F531-47F3-86A4-5C99DF9BAE88}"/>
              </a:ext>
            </a:extLst>
          </p:cNvPr>
          <p:cNvSpPr txBox="1"/>
          <p:nvPr/>
        </p:nvSpPr>
        <p:spPr>
          <a:xfrm>
            <a:off x="5052579" y="1196821"/>
            <a:ext cx="6751493" cy="5078313"/>
          </a:xfrm>
          <a:prstGeom prst="rect">
            <a:avLst/>
          </a:prstGeom>
          <a:noFill/>
        </p:spPr>
        <p:txBody>
          <a:bodyPr wrap="square">
            <a:spAutoFit/>
          </a:bodyPr>
          <a:lstStyle/>
          <a:p>
            <a:r>
              <a:rPr lang="en-GB" b="1" dirty="0"/>
              <a:t>13. </a:t>
            </a:r>
            <a:r>
              <a:rPr lang="en-GB" b="1" dirty="0" err="1"/>
              <a:t>Certificarea</a:t>
            </a:r>
            <a:r>
              <a:rPr lang="en-GB" b="1" dirty="0"/>
              <a:t> SMC </a:t>
            </a:r>
          </a:p>
          <a:p>
            <a:r>
              <a:rPr lang="en-GB" dirty="0" err="1"/>
              <a:t>Dacă</a:t>
            </a:r>
            <a:r>
              <a:rPr lang="en-GB" dirty="0"/>
              <a:t> </a:t>
            </a:r>
            <a:r>
              <a:rPr lang="en-GB" dirty="0" err="1"/>
              <a:t>organismul</a:t>
            </a:r>
            <a:r>
              <a:rPr lang="en-GB" dirty="0"/>
              <a:t> de </a:t>
            </a:r>
            <a:r>
              <a:rPr lang="en-GB" dirty="0" err="1"/>
              <a:t>certificare</a:t>
            </a:r>
            <a:r>
              <a:rPr lang="en-GB" dirty="0"/>
              <a:t> </a:t>
            </a:r>
            <a:r>
              <a:rPr lang="en-GB" dirty="0" err="1"/>
              <a:t>găsește</a:t>
            </a:r>
            <a:r>
              <a:rPr lang="en-GB" dirty="0"/>
              <a:t> </a:t>
            </a:r>
            <a:r>
              <a:rPr lang="en-GB" dirty="0" err="1"/>
              <a:t>că</a:t>
            </a:r>
            <a:r>
              <a:rPr lang="en-GB" dirty="0"/>
              <a:t> </a:t>
            </a:r>
            <a:r>
              <a:rPr lang="en-GB" dirty="0" err="1"/>
              <a:t>sistemul</a:t>
            </a:r>
            <a:r>
              <a:rPr lang="en-GB" dirty="0"/>
              <a:t> </a:t>
            </a:r>
            <a:r>
              <a:rPr lang="en-GB" dirty="0" err="1"/>
              <a:t>funcționează</a:t>
            </a:r>
            <a:r>
              <a:rPr lang="en-GB" dirty="0"/>
              <a:t> </a:t>
            </a:r>
          </a:p>
          <a:p>
            <a:r>
              <a:rPr lang="en-GB" dirty="0" err="1"/>
              <a:t>satisfăcător</a:t>
            </a:r>
            <a:r>
              <a:rPr lang="en-GB" dirty="0"/>
              <a:t>, decide </a:t>
            </a:r>
            <a:r>
              <a:rPr lang="en-GB" dirty="0" err="1"/>
              <a:t>acordarea</a:t>
            </a:r>
            <a:r>
              <a:rPr lang="en-GB" dirty="0"/>
              <a:t> </a:t>
            </a:r>
            <a:r>
              <a:rPr lang="en-GB" dirty="0" err="1"/>
              <a:t>certificării</a:t>
            </a:r>
            <a:r>
              <a:rPr lang="en-GB" dirty="0"/>
              <a:t> </a:t>
            </a:r>
            <a:r>
              <a:rPr lang="en-GB" dirty="0" err="1"/>
              <a:t>acestui</a:t>
            </a:r>
            <a:r>
              <a:rPr lang="en-GB" dirty="0"/>
              <a:t> </a:t>
            </a:r>
            <a:r>
              <a:rPr lang="en-GB" dirty="0" err="1"/>
              <a:t>sistem</a:t>
            </a:r>
            <a:r>
              <a:rPr lang="en-GB" dirty="0"/>
              <a:t>, </a:t>
            </a:r>
            <a:r>
              <a:rPr lang="en-GB" dirty="0" err="1"/>
              <a:t>valabilă</a:t>
            </a:r>
            <a:r>
              <a:rPr lang="en-GB" dirty="0"/>
              <a:t> de </a:t>
            </a:r>
            <a:r>
              <a:rPr lang="en-GB" dirty="0" err="1"/>
              <a:t>regulă</a:t>
            </a:r>
            <a:r>
              <a:rPr lang="en-GB" dirty="0"/>
              <a:t> </a:t>
            </a:r>
            <a:r>
              <a:rPr lang="en-GB" dirty="0" err="1"/>
              <a:t>pentru</a:t>
            </a:r>
            <a:r>
              <a:rPr lang="en-GB" dirty="0"/>
              <a:t> 3 ani. </a:t>
            </a:r>
          </a:p>
          <a:p>
            <a:r>
              <a:rPr lang="en-GB" dirty="0"/>
              <a:t>Pe </a:t>
            </a:r>
            <a:r>
              <a:rPr lang="en-GB" dirty="0" err="1"/>
              <a:t>parcursul</a:t>
            </a:r>
            <a:r>
              <a:rPr lang="en-GB" dirty="0"/>
              <a:t> </a:t>
            </a:r>
            <a:r>
              <a:rPr lang="en-GB" dirty="0" err="1"/>
              <a:t>celor</a:t>
            </a:r>
            <a:r>
              <a:rPr lang="en-GB" dirty="0"/>
              <a:t> 3 ani se </a:t>
            </a:r>
            <a:r>
              <a:rPr lang="en-GB" dirty="0" err="1"/>
              <a:t>vor</a:t>
            </a:r>
            <a:r>
              <a:rPr lang="en-GB" dirty="0"/>
              <a:t> </a:t>
            </a:r>
            <a:r>
              <a:rPr lang="en-GB" dirty="0" err="1"/>
              <a:t>organiza</a:t>
            </a:r>
            <a:r>
              <a:rPr lang="en-GB" dirty="0"/>
              <a:t> </a:t>
            </a:r>
            <a:r>
              <a:rPr lang="en-GB" dirty="0" err="1"/>
              <a:t>audituri</a:t>
            </a:r>
            <a:r>
              <a:rPr lang="en-GB" dirty="0"/>
              <a:t> de </a:t>
            </a:r>
            <a:r>
              <a:rPr lang="en-GB" dirty="0" err="1"/>
              <a:t>supraveghere</a:t>
            </a:r>
            <a:r>
              <a:rPr lang="en-GB" dirty="0"/>
              <a:t> </a:t>
            </a:r>
          </a:p>
          <a:p>
            <a:r>
              <a:rPr lang="en-GB" dirty="0" err="1"/>
              <a:t>periodice</a:t>
            </a:r>
            <a:r>
              <a:rPr lang="en-GB" dirty="0"/>
              <a:t> </a:t>
            </a:r>
            <a:r>
              <a:rPr lang="en-GB" dirty="0" err="1"/>
              <a:t>pentru</a:t>
            </a:r>
            <a:r>
              <a:rPr lang="en-GB" dirty="0"/>
              <a:t> a </a:t>
            </a:r>
            <a:r>
              <a:rPr lang="en-GB" dirty="0" err="1"/>
              <a:t>asigura</a:t>
            </a:r>
            <a:r>
              <a:rPr lang="en-GB" dirty="0"/>
              <a:t> </a:t>
            </a:r>
            <a:r>
              <a:rPr lang="en-GB" dirty="0" err="1"/>
              <a:t>că</a:t>
            </a:r>
            <a:r>
              <a:rPr lang="en-GB" dirty="0"/>
              <a:t> </a:t>
            </a:r>
            <a:r>
              <a:rPr lang="en-GB" dirty="0" err="1"/>
              <a:t>sistemul</a:t>
            </a:r>
            <a:r>
              <a:rPr lang="en-GB" dirty="0"/>
              <a:t> </a:t>
            </a:r>
            <a:r>
              <a:rPr lang="en-GB" dirty="0" err="1"/>
              <a:t>continuă</a:t>
            </a:r>
            <a:r>
              <a:rPr lang="en-GB" dirty="0"/>
              <a:t> </a:t>
            </a:r>
            <a:r>
              <a:rPr lang="en-GB" dirty="0" err="1"/>
              <a:t>să</a:t>
            </a:r>
            <a:r>
              <a:rPr lang="en-GB" dirty="0"/>
              <a:t> </a:t>
            </a:r>
            <a:r>
              <a:rPr lang="en-GB" dirty="0" err="1"/>
              <a:t>funcționeze</a:t>
            </a:r>
            <a:r>
              <a:rPr lang="en-GB" dirty="0"/>
              <a:t>.</a:t>
            </a:r>
          </a:p>
          <a:p>
            <a:endParaRPr lang="en-GB" dirty="0"/>
          </a:p>
          <a:p>
            <a:r>
              <a:rPr lang="en-GB" b="1" dirty="0"/>
              <a:t>14. </a:t>
            </a:r>
            <a:r>
              <a:rPr lang="en-GB" b="1" dirty="0" err="1"/>
              <a:t>Îmbunătățirea</a:t>
            </a:r>
            <a:endParaRPr lang="en-GB" b="1" dirty="0"/>
          </a:p>
          <a:p>
            <a:r>
              <a:rPr lang="en-GB" dirty="0" err="1"/>
              <a:t>Instituția</a:t>
            </a:r>
            <a:r>
              <a:rPr lang="en-GB" dirty="0"/>
              <a:t> </a:t>
            </a:r>
            <a:r>
              <a:rPr lang="en-GB" dirty="0" err="1"/>
              <a:t>trebuie</a:t>
            </a:r>
            <a:r>
              <a:rPr lang="en-GB" dirty="0"/>
              <a:t> </a:t>
            </a:r>
            <a:r>
              <a:rPr lang="en-GB" dirty="0" err="1"/>
              <a:t>să</a:t>
            </a:r>
            <a:r>
              <a:rPr lang="en-GB" dirty="0"/>
              <a:t> </a:t>
            </a:r>
            <a:r>
              <a:rPr lang="en-GB" dirty="0" err="1"/>
              <a:t>îmbunătățească</a:t>
            </a:r>
            <a:r>
              <a:rPr lang="en-GB" dirty="0"/>
              <a:t> </a:t>
            </a:r>
            <a:r>
              <a:rPr lang="en-GB" dirty="0" err="1"/>
              <a:t>în</a:t>
            </a:r>
            <a:r>
              <a:rPr lang="en-GB" dirty="0"/>
              <a:t> mod </a:t>
            </a:r>
            <a:r>
              <a:rPr lang="en-GB" dirty="0" err="1"/>
              <a:t>continuu</a:t>
            </a:r>
            <a:r>
              <a:rPr lang="en-GB" dirty="0"/>
              <a:t> </a:t>
            </a:r>
            <a:r>
              <a:rPr lang="en-GB" dirty="0" err="1"/>
              <a:t>eficacitatea</a:t>
            </a:r>
            <a:r>
              <a:rPr lang="en-GB" dirty="0"/>
              <a:t> </a:t>
            </a:r>
            <a:r>
              <a:rPr lang="en-GB" dirty="0" err="1"/>
              <a:t>și</a:t>
            </a:r>
            <a:r>
              <a:rPr lang="en-GB" dirty="0"/>
              <a:t> </a:t>
            </a:r>
            <a:r>
              <a:rPr lang="en-GB" dirty="0" err="1"/>
              <a:t>caracterul</a:t>
            </a:r>
            <a:r>
              <a:rPr lang="en-GB" dirty="0"/>
              <a:t> </a:t>
            </a:r>
            <a:r>
              <a:rPr lang="en-GB" dirty="0" err="1"/>
              <a:t>adecvat</a:t>
            </a:r>
            <a:r>
              <a:rPr lang="en-GB" dirty="0"/>
              <a:t> al </a:t>
            </a:r>
            <a:r>
              <a:rPr lang="en-GB" dirty="0" err="1"/>
              <a:t>sistemului</a:t>
            </a:r>
            <a:r>
              <a:rPr lang="en-GB" dirty="0"/>
              <a:t> de management al </a:t>
            </a:r>
            <a:r>
              <a:rPr lang="en-GB" dirty="0" err="1"/>
              <a:t>calității</a:t>
            </a:r>
            <a:r>
              <a:rPr lang="en-GB" dirty="0"/>
              <a:t>, </a:t>
            </a:r>
            <a:r>
              <a:rPr lang="en-GB" dirty="0" err="1"/>
              <a:t>folosind</a:t>
            </a:r>
            <a:r>
              <a:rPr lang="en-GB" dirty="0"/>
              <a:t> </a:t>
            </a:r>
            <a:r>
              <a:rPr lang="en-GB" dirty="0" err="1"/>
              <a:t>în</a:t>
            </a:r>
            <a:r>
              <a:rPr lang="en-GB" dirty="0"/>
              <a:t> </a:t>
            </a:r>
            <a:r>
              <a:rPr lang="en-GB" dirty="0" err="1"/>
              <a:t>acest</a:t>
            </a:r>
            <a:r>
              <a:rPr lang="en-GB" dirty="0"/>
              <a:t> scop:</a:t>
            </a:r>
          </a:p>
          <a:p>
            <a:pPr marL="285750" indent="-285750">
              <a:buFont typeface="Wingdings" panose="05000000000000000000" pitchFamily="2" charset="2"/>
              <a:buChar char="Ø"/>
            </a:pPr>
            <a:r>
              <a:rPr lang="en-GB" dirty="0" err="1"/>
              <a:t>politica</a:t>
            </a:r>
            <a:r>
              <a:rPr lang="en-GB" dirty="0"/>
              <a:t> </a:t>
            </a:r>
            <a:r>
              <a:rPr lang="en-GB" dirty="0" err="1"/>
              <a:t>în</a:t>
            </a:r>
            <a:r>
              <a:rPr lang="en-GB" dirty="0"/>
              <a:t> </a:t>
            </a:r>
            <a:r>
              <a:rPr lang="en-GB" dirty="0" err="1"/>
              <a:t>domeniul</a:t>
            </a:r>
            <a:r>
              <a:rPr lang="en-GB" dirty="0"/>
              <a:t> </a:t>
            </a:r>
            <a:r>
              <a:rPr lang="en-GB" dirty="0" err="1"/>
              <a:t>calității</a:t>
            </a:r>
            <a:r>
              <a:rPr lang="en-GB" dirty="0"/>
              <a:t>;</a:t>
            </a:r>
          </a:p>
          <a:p>
            <a:pPr marL="285750" indent="-285750">
              <a:buFont typeface="Wingdings" panose="05000000000000000000" pitchFamily="2" charset="2"/>
              <a:buChar char="Ø"/>
            </a:pPr>
            <a:r>
              <a:rPr lang="en-GB" dirty="0" err="1"/>
              <a:t>obiectivele</a:t>
            </a:r>
            <a:r>
              <a:rPr lang="en-GB" dirty="0"/>
              <a:t> </a:t>
            </a:r>
            <a:r>
              <a:rPr lang="en-GB" dirty="0" err="1"/>
              <a:t>calității</a:t>
            </a:r>
            <a:r>
              <a:rPr lang="en-GB" dirty="0"/>
              <a:t>;</a:t>
            </a:r>
          </a:p>
          <a:p>
            <a:pPr marL="285750" indent="-285750">
              <a:buFont typeface="Wingdings" panose="05000000000000000000" pitchFamily="2" charset="2"/>
              <a:buChar char="Ø"/>
            </a:pPr>
            <a:r>
              <a:rPr lang="en-GB" dirty="0" err="1"/>
              <a:t>rezultatele</a:t>
            </a:r>
            <a:r>
              <a:rPr lang="en-GB" dirty="0"/>
              <a:t> </a:t>
            </a:r>
            <a:r>
              <a:rPr lang="en-GB" dirty="0" err="1"/>
              <a:t>auditurilor</a:t>
            </a:r>
            <a:r>
              <a:rPr lang="en-GB" dirty="0"/>
              <a:t>;</a:t>
            </a:r>
          </a:p>
          <a:p>
            <a:pPr marL="285750" indent="-285750">
              <a:buFont typeface="Wingdings" panose="05000000000000000000" pitchFamily="2" charset="2"/>
              <a:buChar char="Ø"/>
            </a:pPr>
            <a:r>
              <a:rPr lang="en-GB" dirty="0" err="1"/>
              <a:t>analiza</a:t>
            </a:r>
            <a:r>
              <a:rPr lang="en-GB" dirty="0"/>
              <a:t> </a:t>
            </a:r>
            <a:r>
              <a:rPr lang="en-GB" dirty="0" err="1"/>
              <a:t>datelor</a:t>
            </a:r>
            <a:r>
              <a:rPr lang="en-GB" dirty="0"/>
              <a:t> </a:t>
            </a:r>
            <a:r>
              <a:rPr lang="en-GB" dirty="0" err="1"/>
              <a:t>relevante</a:t>
            </a:r>
            <a:r>
              <a:rPr lang="en-GB" dirty="0"/>
              <a:t>;</a:t>
            </a:r>
          </a:p>
          <a:p>
            <a:pPr marL="285750" indent="-285750">
              <a:buFont typeface="Wingdings" panose="05000000000000000000" pitchFamily="2" charset="2"/>
              <a:buChar char="Ø"/>
            </a:pPr>
            <a:r>
              <a:rPr lang="en-GB" dirty="0" err="1"/>
              <a:t>acțiuni</a:t>
            </a:r>
            <a:r>
              <a:rPr lang="en-GB" dirty="0"/>
              <a:t> </a:t>
            </a:r>
            <a:r>
              <a:rPr lang="en-GB" dirty="0" err="1"/>
              <a:t>corective</a:t>
            </a:r>
            <a:r>
              <a:rPr lang="en-GB" dirty="0"/>
              <a:t> </a:t>
            </a:r>
            <a:r>
              <a:rPr lang="en-GB" dirty="0" err="1"/>
              <a:t>și</a:t>
            </a:r>
            <a:r>
              <a:rPr lang="en-GB" dirty="0"/>
              <a:t> </a:t>
            </a:r>
            <a:r>
              <a:rPr lang="en-GB" dirty="0" err="1"/>
              <a:t>acțiuni</a:t>
            </a:r>
            <a:r>
              <a:rPr lang="en-GB" dirty="0"/>
              <a:t> preventive;</a:t>
            </a:r>
          </a:p>
          <a:p>
            <a:pPr marL="285750" indent="-285750">
              <a:buFont typeface="Wingdings" panose="05000000000000000000" pitchFamily="2" charset="2"/>
              <a:buChar char="Ø"/>
            </a:pPr>
            <a:r>
              <a:rPr lang="en-GB" dirty="0" err="1"/>
              <a:t>analizele</a:t>
            </a:r>
            <a:r>
              <a:rPr lang="en-GB" dirty="0"/>
              <a:t> de management</a:t>
            </a:r>
          </a:p>
          <a:p>
            <a:pPr marL="285750" indent="-285750">
              <a:buFont typeface="Wingdings" panose="05000000000000000000" pitchFamily="2" charset="2"/>
              <a:buChar char="Ø"/>
            </a:pPr>
            <a:r>
              <a:rPr lang="en-GB" dirty="0" err="1"/>
              <a:t>Analiza</a:t>
            </a:r>
            <a:r>
              <a:rPr lang="en-GB" dirty="0"/>
              <a:t> </a:t>
            </a:r>
            <a:r>
              <a:rPr lang="en-GB" dirty="0" err="1"/>
              <a:t>riscurilor</a:t>
            </a:r>
            <a:r>
              <a:rPr lang="en-GB" dirty="0"/>
              <a:t> </a:t>
            </a:r>
            <a:r>
              <a:rPr lang="en-GB" dirty="0" err="1"/>
              <a:t>si</a:t>
            </a:r>
            <a:r>
              <a:rPr lang="en-GB" dirty="0"/>
              <a:t> </a:t>
            </a:r>
            <a:r>
              <a:rPr lang="en-GB" dirty="0" err="1"/>
              <a:t>oportunitatilor</a:t>
            </a:r>
            <a:r>
              <a:rPr lang="en-GB" dirty="0"/>
              <a:t> etc. </a:t>
            </a:r>
          </a:p>
        </p:txBody>
      </p:sp>
      <p:pic>
        <p:nvPicPr>
          <p:cNvPr id="5" name="Picture 4">
            <a:extLst>
              <a:ext uri="{FF2B5EF4-FFF2-40B4-BE49-F238E27FC236}">
                <a16:creationId xmlns:a16="http://schemas.microsoft.com/office/drawing/2014/main" id="{E6572BF4-C302-4735-8ECA-62396D3272BD}"/>
              </a:ext>
            </a:extLst>
          </p:cNvPr>
          <p:cNvPicPr>
            <a:picLocks noChangeAspect="1"/>
          </p:cNvPicPr>
          <p:nvPr/>
        </p:nvPicPr>
        <p:blipFill>
          <a:blip r:embed="rId5"/>
          <a:stretch>
            <a:fillRect/>
          </a:stretch>
        </p:blipFill>
        <p:spPr>
          <a:xfrm>
            <a:off x="387928" y="1192802"/>
            <a:ext cx="2473606" cy="2543175"/>
          </a:xfrm>
          <a:prstGeom prst="rect">
            <a:avLst/>
          </a:prstGeom>
        </p:spPr>
      </p:pic>
      <p:pic>
        <p:nvPicPr>
          <p:cNvPr id="9" name="Picture 8">
            <a:extLst>
              <a:ext uri="{FF2B5EF4-FFF2-40B4-BE49-F238E27FC236}">
                <a16:creationId xmlns:a16="http://schemas.microsoft.com/office/drawing/2014/main" id="{26F7D26A-4038-4EC9-9560-F08EE42613C5}"/>
              </a:ext>
            </a:extLst>
          </p:cNvPr>
          <p:cNvPicPr>
            <a:picLocks noChangeAspect="1"/>
          </p:cNvPicPr>
          <p:nvPr/>
        </p:nvPicPr>
        <p:blipFill>
          <a:blip r:embed="rId6"/>
          <a:stretch>
            <a:fillRect/>
          </a:stretch>
        </p:blipFill>
        <p:spPr>
          <a:xfrm>
            <a:off x="3133144" y="2358438"/>
            <a:ext cx="1647825" cy="4476750"/>
          </a:xfrm>
          <a:prstGeom prst="rect">
            <a:avLst/>
          </a:prstGeom>
        </p:spPr>
      </p:pic>
    </p:spTree>
    <p:extLst>
      <p:ext uri="{BB962C8B-B14F-4D97-AF65-F5344CB8AC3E}">
        <p14:creationId xmlns:p14="http://schemas.microsoft.com/office/powerpoint/2010/main" val="61742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497150" y="605446"/>
            <a:ext cx="11132598"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1630556"/>
            <a:ext cx="6345776" cy="5123276"/>
          </a:xfrm>
        </p:spPr>
        <p:txBody>
          <a:bodyPr>
            <a:noAutofit/>
          </a:bodyPr>
          <a:lstStyle/>
          <a:p>
            <a:pPr marL="0" indent="0">
              <a:buNone/>
            </a:pPr>
            <a:r>
              <a:rPr lang="it-IT" sz="1600" dirty="0"/>
              <a:t>1. </a:t>
            </a:r>
            <a:r>
              <a:rPr lang="it-IT" sz="1600" b="1" dirty="0"/>
              <a:t>Implementarea si certificarea sistemului de management al calităţii conform standardului ISO 9001 la Consiliul Judeţean Arad</a:t>
            </a:r>
          </a:p>
          <a:p>
            <a:pPr marL="0" indent="0">
              <a:buNone/>
            </a:pPr>
            <a:r>
              <a:rPr lang="it-IT" sz="1600" dirty="0"/>
              <a:t>Denumirea proiectului:”Implementarea, certificarea sistemului de management al calităţii conform standardului ISO 9001 la Consiliul Judeţean Arad”, Cod SIPOCA/MySMIS: 465/119520, </a:t>
            </a:r>
          </a:p>
          <a:p>
            <a:pPr marL="0" indent="0">
              <a:buNone/>
            </a:pPr>
            <a:r>
              <a:rPr lang="it-IT" sz="1600" dirty="0"/>
              <a:t>Obiectivul general al proiectului: ”Optimizarea activităţii la nivelul Consiliului Judeţean Arad prin introducerea sistemului de management al calității ISO 9001”.</a:t>
            </a:r>
          </a:p>
          <a:p>
            <a:pPr marL="0" indent="0">
              <a:buNone/>
            </a:pPr>
            <a:r>
              <a:rPr lang="it-IT" sz="1600" dirty="0"/>
              <a:t>Rezultate:</a:t>
            </a:r>
          </a:p>
          <a:p>
            <a:pPr>
              <a:buFont typeface="Wingdings" panose="05000000000000000000" pitchFamily="2" charset="2"/>
              <a:buChar char="ü"/>
            </a:pPr>
            <a:r>
              <a:rPr lang="it-IT" sz="1600" dirty="0"/>
              <a:t>Implementarea sistemului de management al calităţii şi obţinerea certificării ISO 9001;</a:t>
            </a:r>
          </a:p>
          <a:p>
            <a:pPr>
              <a:buFont typeface="Wingdings" panose="05000000000000000000" pitchFamily="2" charset="2"/>
              <a:buChar char="ü"/>
            </a:pPr>
            <a:r>
              <a:rPr lang="it-IT" sz="1600" dirty="0"/>
              <a:t>Îmbunătăţirea cunoştinţelor şi abilităţilor angajaţilor Consiliului Judeţean Arad, prin instruirea si diseminarea rezultatelor în urma implementării standardelor ISO 9001, care să asigure o mai bună administrare a patrimoniului judeţului şi organizarea mai eficientă.</a:t>
            </a:r>
          </a:p>
          <a:p>
            <a:pPr marL="0" indent="0">
              <a:buNone/>
            </a:pPr>
            <a:r>
              <a:rPr lang="it-IT" sz="1600" dirty="0"/>
              <a:t>Durata proiectului: 29 luni, respectiv 11.07.2018-11.12.2020.</a:t>
            </a:r>
          </a:p>
          <a:p>
            <a:pPr marL="0" indent="0">
              <a:buNone/>
            </a:pPr>
            <a:endParaRPr lang="en-GB" sz="1600" dirty="0"/>
          </a:p>
        </p:txBody>
      </p:sp>
      <p:sp>
        <p:nvSpPr>
          <p:cNvPr id="7" name="TextBox 6">
            <a:extLst>
              <a:ext uri="{FF2B5EF4-FFF2-40B4-BE49-F238E27FC236}">
                <a16:creationId xmlns:a16="http://schemas.microsoft.com/office/drawing/2014/main" id="{61D09B45-8E37-4C23-BE5B-07B45A138B90}"/>
              </a:ext>
            </a:extLst>
          </p:cNvPr>
          <p:cNvSpPr txBox="1"/>
          <p:nvPr/>
        </p:nvSpPr>
        <p:spPr>
          <a:xfrm>
            <a:off x="393142" y="933335"/>
            <a:ext cx="9282164" cy="369332"/>
          </a:xfrm>
          <a:prstGeom prst="rect">
            <a:avLst/>
          </a:prstGeom>
          <a:noFill/>
        </p:spPr>
        <p:txBody>
          <a:bodyPr wrap="square">
            <a:spAutoFit/>
          </a:bodyPr>
          <a:lstStyle/>
          <a:p>
            <a:pPr marL="0" indent="0">
              <a:buNone/>
            </a:pPr>
            <a:r>
              <a:rPr lang="it-IT" sz="1800" b="1" dirty="0"/>
              <a:t>LECTII INVATATE DIN EXPERIENTA IMPLEMENTARII SMC IN CADRUL UNOR INSTITUTII PUBLICE </a:t>
            </a:r>
          </a:p>
        </p:txBody>
      </p:sp>
      <p:pic>
        <p:nvPicPr>
          <p:cNvPr id="5" name="Picture 4">
            <a:extLst>
              <a:ext uri="{FF2B5EF4-FFF2-40B4-BE49-F238E27FC236}">
                <a16:creationId xmlns:a16="http://schemas.microsoft.com/office/drawing/2014/main" id="{A15FC4AC-D6A2-4E31-BEAD-D6E9796C8BE0}"/>
              </a:ext>
            </a:extLst>
          </p:cNvPr>
          <p:cNvPicPr>
            <a:picLocks noChangeAspect="1"/>
          </p:cNvPicPr>
          <p:nvPr/>
        </p:nvPicPr>
        <p:blipFill>
          <a:blip r:embed="rId4"/>
          <a:stretch>
            <a:fillRect/>
          </a:stretch>
        </p:blipFill>
        <p:spPr>
          <a:xfrm>
            <a:off x="7413370" y="1667131"/>
            <a:ext cx="4004445" cy="4777836"/>
          </a:xfrm>
          <a:prstGeom prst="rect">
            <a:avLst/>
          </a:prstGeom>
        </p:spPr>
      </p:pic>
    </p:spTree>
    <p:extLst>
      <p:ext uri="{BB962C8B-B14F-4D97-AF65-F5344CB8AC3E}">
        <p14:creationId xmlns:p14="http://schemas.microsoft.com/office/powerpoint/2010/main" val="1693871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497150" y="605446"/>
            <a:ext cx="11132598"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D09B45-8E37-4C23-BE5B-07B45A138B90}"/>
              </a:ext>
            </a:extLst>
          </p:cNvPr>
          <p:cNvSpPr txBox="1"/>
          <p:nvPr/>
        </p:nvSpPr>
        <p:spPr>
          <a:xfrm>
            <a:off x="393142" y="933335"/>
            <a:ext cx="9282164" cy="369332"/>
          </a:xfrm>
          <a:prstGeom prst="rect">
            <a:avLst/>
          </a:prstGeom>
          <a:noFill/>
        </p:spPr>
        <p:txBody>
          <a:bodyPr wrap="square">
            <a:spAutoFit/>
          </a:bodyPr>
          <a:lstStyle/>
          <a:p>
            <a:pPr marL="0" indent="0">
              <a:buNone/>
            </a:pPr>
            <a:r>
              <a:rPr lang="it-IT" sz="1800" b="1" dirty="0"/>
              <a:t>LECTII INVATATE DIN EXPERIENTA IMPLEMENTARII SMC IN CADRUL UNOR INSTITUTII PUBLICE </a:t>
            </a:r>
          </a:p>
        </p:txBody>
      </p:sp>
      <p:sp>
        <p:nvSpPr>
          <p:cNvPr id="8" name="Content Placeholder 2">
            <a:extLst>
              <a:ext uri="{FF2B5EF4-FFF2-40B4-BE49-F238E27FC236}">
                <a16:creationId xmlns:a16="http://schemas.microsoft.com/office/drawing/2014/main" id="{5D804944-143F-46B8-A3F5-83061866983A}"/>
              </a:ext>
            </a:extLst>
          </p:cNvPr>
          <p:cNvSpPr txBox="1">
            <a:spLocks/>
          </p:cNvSpPr>
          <p:nvPr/>
        </p:nvSpPr>
        <p:spPr>
          <a:xfrm>
            <a:off x="774185" y="1424029"/>
            <a:ext cx="6095163" cy="494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t>2. </a:t>
            </a:r>
            <a:r>
              <a:rPr lang="en-GB" sz="1600" b="1" dirty="0" err="1"/>
              <a:t>Consiliul</a:t>
            </a:r>
            <a:r>
              <a:rPr lang="en-GB" sz="1600" b="1" dirty="0"/>
              <a:t> </a:t>
            </a:r>
            <a:r>
              <a:rPr lang="en-GB" sz="1600" b="1" dirty="0" err="1"/>
              <a:t>Județean</a:t>
            </a:r>
            <a:r>
              <a:rPr lang="en-GB" sz="1600" b="1" dirty="0"/>
              <a:t> </a:t>
            </a:r>
            <a:r>
              <a:rPr lang="en-GB" sz="1600" b="1" dirty="0" err="1"/>
              <a:t>Maramureș</a:t>
            </a:r>
            <a:r>
              <a:rPr lang="en-GB" sz="1600" dirty="0"/>
              <a:t> a </a:t>
            </a:r>
            <a:r>
              <a:rPr lang="en-GB" sz="1600" dirty="0" err="1"/>
              <a:t>finalizat</a:t>
            </a:r>
            <a:r>
              <a:rPr lang="en-GB" sz="1600" dirty="0"/>
              <a:t> </a:t>
            </a:r>
            <a:r>
              <a:rPr lang="en-GB" sz="1600" dirty="0" err="1"/>
              <a:t>proiectul</a:t>
            </a:r>
            <a:r>
              <a:rPr lang="en-GB" sz="1600" dirty="0"/>
              <a:t> ”</a:t>
            </a:r>
            <a:r>
              <a:rPr lang="en-GB" sz="1600" dirty="0" err="1"/>
              <a:t>MaraQuality</a:t>
            </a:r>
            <a:r>
              <a:rPr lang="en-GB" sz="1600" dirty="0"/>
              <a:t>”, cod SIPOCA 73/</a:t>
            </a:r>
            <a:r>
              <a:rPr lang="en-GB" sz="1600" dirty="0" err="1"/>
              <a:t>MySMIS</a:t>
            </a:r>
            <a:r>
              <a:rPr lang="en-GB" sz="1600" dirty="0"/>
              <a:t>+ 122738, </a:t>
            </a:r>
            <a:r>
              <a:rPr lang="en-GB" sz="1600" dirty="0" err="1"/>
              <a:t>proiect</a:t>
            </a:r>
            <a:r>
              <a:rPr lang="en-GB" sz="1600" dirty="0"/>
              <a:t> cu </a:t>
            </a:r>
            <a:r>
              <a:rPr lang="en-GB" sz="1600" dirty="0" err="1"/>
              <a:t>finanțare</a:t>
            </a:r>
            <a:r>
              <a:rPr lang="en-GB" sz="1600" dirty="0"/>
              <a:t> </a:t>
            </a:r>
            <a:r>
              <a:rPr lang="en-GB" sz="1600" dirty="0" err="1"/>
              <a:t>nerambursabilă</a:t>
            </a:r>
            <a:r>
              <a:rPr lang="en-GB" sz="1600" dirty="0"/>
              <a:t> AM POCA. </a:t>
            </a:r>
          </a:p>
          <a:p>
            <a:pPr>
              <a:spcBef>
                <a:spcPts val="0"/>
              </a:spcBef>
            </a:pPr>
            <a:r>
              <a:rPr lang="en-GB" sz="1600" b="1" dirty="0" err="1"/>
              <a:t>Obiectiv</a:t>
            </a:r>
            <a:r>
              <a:rPr lang="en-GB" sz="1600" b="1" dirty="0"/>
              <a:t>: </a:t>
            </a:r>
            <a:r>
              <a:rPr lang="en-GB" sz="1600" dirty="0" err="1"/>
              <a:t>implementarea</a:t>
            </a:r>
            <a:r>
              <a:rPr lang="en-GB" sz="1600" dirty="0"/>
              <a:t> </a:t>
            </a:r>
            <a:r>
              <a:rPr lang="en-GB" sz="1600" dirty="0" err="1"/>
              <a:t>şi</a:t>
            </a:r>
            <a:r>
              <a:rPr lang="en-GB" sz="1600" dirty="0"/>
              <a:t> </a:t>
            </a:r>
            <a:r>
              <a:rPr lang="en-GB" sz="1600" dirty="0" err="1"/>
              <a:t>certificarea</a:t>
            </a:r>
            <a:r>
              <a:rPr lang="en-GB" sz="1600" dirty="0"/>
              <a:t> </a:t>
            </a:r>
            <a:r>
              <a:rPr lang="en-GB" sz="1600" dirty="0" err="1"/>
              <a:t>sistemului</a:t>
            </a:r>
            <a:r>
              <a:rPr lang="en-GB" sz="1600" dirty="0"/>
              <a:t> </a:t>
            </a:r>
            <a:r>
              <a:rPr lang="en-GB" sz="1600" dirty="0" err="1"/>
              <a:t>propriu</a:t>
            </a:r>
            <a:r>
              <a:rPr lang="en-GB" sz="1600" dirty="0"/>
              <a:t> de management al </a:t>
            </a:r>
            <a:r>
              <a:rPr lang="en-GB" sz="1600" dirty="0" err="1"/>
              <a:t>calitaţii</a:t>
            </a:r>
            <a:r>
              <a:rPr lang="en-GB" sz="1600" dirty="0"/>
              <a:t> </a:t>
            </a:r>
            <a:r>
              <a:rPr lang="en-GB" sz="1600" dirty="0" err="1"/>
              <a:t>implementat</a:t>
            </a:r>
            <a:r>
              <a:rPr lang="en-GB" sz="1600" dirty="0"/>
              <a:t> </a:t>
            </a:r>
            <a:r>
              <a:rPr lang="en-GB" sz="1600" dirty="0" err="1"/>
              <a:t>în</a:t>
            </a:r>
            <a:r>
              <a:rPr lang="en-GB" sz="1600" dirty="0"/>
              <a:t> </a:t>
            </a:r>
            <a:r>
              <a:rPr lang="en-GB" sz="1600" dirty="0" err="1"/>
              <a:t>cadrul</a:t>
            </a:r>
            <a:r>
              <a:rPr lang="en-GB" sz="1600" dirty="0"/>
              <a:t> </a:t>
            </a:r>
            <a:r>
              <a:rPr lang="en-GB" sz="1600" dirty="0" err="1"/>
              <a:t>Consiliului</a:t>
            </a:r>
            <a:r>
              <a:rPr lang="en-GB" sz="1600" dirty="0"/>
              <a:t> </a:t>
            </a:r>
            <a:r>
              <a:rPr lang="en-GB" sz="1600" dirty="0" err="1"/>
              <a:t>Judeţean</a:t>
            </a:r>
            <a:r>
              <a:rPr lang="en-GB" sz="1600" dirty="0"/>
              <a:t> </a:t>
            </a:r>
            <a:r>
              <a:rPr lang="en-GB" sz="1600" dirty="0" err="1"/>
              <a:t>Maramureş</a:t>
            </a:r>
            <a:r>
              <a:rPr lang="en-GB" sz="1600" dirty="0"/>
              <a:t>, conform </a:t>
            </a:r>
            <a:r>
              <a:rPr lang="en-GB" sz="1600" dirty="0" err="1"/>
              <a:t>standardelor</a:t>
            </a:r>
            <a:r>
              <a:rPr lang="en-GB" sz="1600" dirty="0"/>
              <a:t> ISO 9001: 2015</a:t>
            </a:r>
          </a:p>
          <a:p>
            <a:pPr>
              <a:spcBef>
                <a:spcPts val="0"/>
              </a:spcBef>
            </a:pPr>
            <a:r>
              <a:rPr lang="en-GB" sz="1600" b="1" dirty="0" err="1"/>
              <a:t>Rezultate</a:t>
            </a:r>
            <a:r>
              <a:rPr lang="en-GB" sz="1600" b="1" dirty="0"/>
              <a:t>: </a:t>
            </a:r>
          </a:p>
          <a:p>
            <a:pPr>
              <a:spcBef>
                <a:spcPts val="0"/>
              </a:spcBef>
              <a:buFont typeface="Wingdings" panose="05000000000000000000" pitchFamily="2" charset="2"/>
              <a:buChar char="ü"/>
            </a:pPr>
            <a:r>
              <a:rPr lang="en-GB" sz="1600" dirty="0" err="1"/>
              <a:t>Elaborarea</a:t>
            </a:r>
            <a:r>
              <a:rPr lang="en-GB" sz="1600" dirty="0"/>
              <a:t> </a:t>
            </a:r>
            <a:r>
              <a:rPr lang="en-GB" sz="1600" dirty="0" err="1"/>
              <a:t>documentelor</a:t>
            </a:r>
            <a:r>
              <a:rPr lang="en-GB" sz="1600" dirty="0"/>
              <a:t> </a:t>
            </a:r>
            <a:r>
              <a:rPr lang="en-GB" sz="1600" dirty="0" err="1"/>
              <a:t>necesare</a:t>
            </a:r>
            <a:r>
              <a:rPr lang="en-GB" sz="1600" dirty="0"/>
              <a:t> </a:t>
            </a:r>
            <a:r>
              <a:rPr lang="en-GB" sz="1600" dirty="0" err="1"/>
              <a:t>pentru</a:t>
            </a:r>
            <a:r>
              <a:rPr lang="en-GB" sz="1600" dirty="0"/>
              <a:t> </a:t>
            </a:r>
            <a:r>
              <a:rPr lang="en-GB" sz="1600" dirty="0" err="1"/>
              <a:t>realizarea</a:t>
            </a:r>
            <a:r>
              <a:rPr lang="en-GB" sz="1600" dirty="0"/>
              <a:t>, </a:t>
            </a:r>
            <a:r>
              <a:rPr lang="en-GB" sz="1600" dirty="0" err="1"/>
              <a:t>implementarea</a:t>
            </a:r>
            <a:r>
              <a:rPr lang="en-GB" sz="1600" dirty="0"/>
              <a:t> </a:t>
            </a:r>
            <a:r>
              <a:rPr lang="en-GB" sz="1600" dirty="0" err="1"/>
              <a:t>şi</a:t>
            </a:r>
            <a:r>
              <a:rPr lang="en-GB" sz="1600" dirty="0"/>
              <a:t> </a:t>
            </a:r>
            <a:r>
              <a:rPr lang="en-GB" sz="1600" dirty="0" err="1"/>
              <a:t>certificarea</a:t>
            </a:r>
            <a:r>
              <a:rPr lang="en-GB" sz="1600" dirty="0"/>
              <a:t> </a:t>
            </a:r>
            <a:r>
              <a:rPr lang="en-GB" sz="1600" dirty="0" err="1"/>
              <a:t>unui</a:t>
            </a:r>
            <a:r>
              <a:rPr lang="en-GB" sz="1600" dirty="0"/>
              <a:t> </a:t>
            </a:r>
            <a:r>
              <a:rPr lang="en-GB" sz="1600" dirty="0" err="1"/>
              <a:t>sistem</a:t>
            </a:r>
            <a:r>
              <a:rPr lang="en-GB" sz="1600" dirty="0"/>
              <a:t> </a:t>
            </a:r>
            <a:r>
              <a:rPr lang="en-GB" sz="1600" dirty="0" err="1"/>
              <a:t>propriu</a:t>
            </a:r>
            <a:r>
              <a:rPr lang="en-GB" sz="1600" dirty="0"/>
              <a:t> de management al </a:t>
            </a:r>
            <a:r>
              <a:rPr lang="en-GB" sz="1600" dirty="0" err="1"/>
              <a:t>calitaţii</a:t>
            </a:r>
            <a:r>
              <a:rPr lang="en-GB" sz="1600" dirty="0"/>
              <a:t> (SMC) </a:t>
            </a:r>
            <a:r>
              <a:rPr lang="en-GB" sz="1600" dirty="0" err="1"/>
              <a:t>implementat</a:t>
            </a:r>
            <a:r>
              <a:rPr lang="en-GB" sz="1600" dirty="0"/>
              <a:t> </a:t>
            </a:r>
            <a:r>
              <a:rPr lang="en-GB" sz="1600" dirty="0" err="1"/>
              <a:t>în</a:t>
            </a:r>
            <a:r>
              <a:rPr lang="en-GB" sz="1600" dirty="0"/>
              <a:t> </a:t>
            </a:r>
            <a:r>
              <a:rPr lang="en-GB" sz="1600" dirty="0" err="1"/>
              <a:t>cadrul</a:t>
            </a:r>
            <a:r>
              <a:rPr lang="en-GB" sz="1600" dirty="0"/>
              <a:t> </a:t>
            </a:r>
            <a:r>
              <a:rPr lang="en-GB" sz="1600" dirty="0" err="1"/>
              <a:t>Consiliului</a:t>
            </a:r>
            <a:r>
              <a:rPr lang="en-GB" sz="1600" dirty="0"/>
              <a:t> </a:t>
            </a:r>
            <a:r>
              <a:rPr lang="en-GB" sz="1600" dirty="0" err="1"/>
              <a:t>Judeţean</a:t>
            </a:r>
            <a:r>
              <a:rPr lang="en-GB" sz="1600" dirty="0"/>
              <a:t> </a:t>
            </a:r>
            <a:r>
              <a:rPr lang="en-GB" sz="1600" dirty="0" err="1"/>
              <a:t>Maramureş</a:t>
            </a:r>
            <a:r>
              <a:rPr lang="en-GB" sz="1600" dirty="0"/>
              <a:t>, conform </a:t>
            </a:r>
            <a:r>
              <a:rPr lang="en-GB" sz="1600" dirty="0" err="1"/>
              <a:t>standardelor</a:t>
            </a:r>
            <a:r>
              <a:rPr lang="en-GB" sz="1600" dirty="0"/>
              <a:t> ISO 9001 - 2015;</a:t>
            </a:r>
          </a:p>
          <a:p>
            <a:pPr>
              <a:spcBef>
                <a:spcPts val="0"/>
              </a:spcBef>
              <a:buFont typeface="Wingdings" panose="05000000000000000000" pitchFamily="2" charset="2"/>
              <a:buChar char="ü"/>
            </a:pPr>
            <a:r>
              <a:rPr lang="en-GB" sz="1600" dirty="0" err="1"/>
              <a:t>Instruirea</a:t>
            </a:r>
            <a:r>
              <a:rPr lang="en-GB" sz="1600" dirty="0"/>
              <a:t> </a:t>
            </a:r>
            <a:r>
              <a:rPr lang="en-GB" sz="1600" dirty="0" err="1"/>
              <a:t>unui</a:t>
            </a:r>
            <a:r>
              <a:rPr lang="en-GB" sz="1600" dirty="0"/>
              <a:t> </a:t>
            </a:r>
            <a:r>
              <a:rPr lang="en-GB" sz="1600" dirty="0" err="1"/>
              <a:t>numar</a:t>
            </a:r>
            <a:r>
              <a:rPr lang="en-GB" sz="1600" dirty="0"/>
              <a:t> de 160 </a:t>
            </a:r>
            <a:r>
              <a:rPr lang="en-GB" sz="1600" dirty="0" err="1"/>
              <a:t>persoane</a:t>
            </a:r>
            <a:r>
              <a:rPr lang="en-GB" sz="1600" dirty="0"/>
              <a:t> – </a:t>
            </a:r>
            <a:r>
              <a:rPr lang="en-GB" sz="1600" dirty="0" err="1"/>
              <a:t>aparatul</a:t>
            </a:r>
            <a:r>
              <a:rPr lang="en-GB" sz="1600" dirty="0"/>
              <a:t> </a:t>
            </a:r>
            <a:r>
              <a:rPr lang="en-GB" sz="1600" dirty="0" err="1"/>
              <a:t>propriu</a:t>
            </a:r>
            <a:r>
              <a:rPr lang="en-GB" sz="1600" dirty="0"/>
              <a:t> al </a:t>
            </a:r>
            <a:r>
              <a:rPr lang="en-GB" sz="1600" dirty="0" err="1"/>
              <a:t>Consiliului</a:t>
            </a:r>
            <a:r>
              <a:rPr lang="en-GB" sz="1600" dirty="0"/>
              <a:t> </a:t>
            </a:r>
            <a:r>
              <a:rPr lang="en-GB" sz="1600" dirty="0" err="1"/>
              <a:t>Judeţean</a:t>
            </a:r>
            <a:r>
              <a:rPr lang="en-GB" sz="1600" dirty="0"/>
              <a:t> </a:t>
            </a:r>
            <a:r>
              <a:rPr lang="en-GB" sz="1600" dirty="0" err="1"/>
              <a:t>Maramureş</a:t>
            </a:r>
            <a:r>
              <a:rPr lang="en-GB" sz="1600" dirty="0"/>
              <a:t> </a:t>
            </a:r>
            <a:r>
              <a:rPr lang="en-GB" sz="1600" dirty="0" err="1"/>
              <a:t>în</a:t>
            </a:r>
            <a:r>
              <a:rPr lang="en-GB" sz="1600" dirty="0"/>
              <a:t> </a:t>
            </a:r>
            <a:r>
              <a:rPr lang="en-GB" sz="1600" dirty="0" err="1"/>
              <a:t>utilizarea</a:t>
            </a:r>
            <a:r>
              <a:rPr lang="en-GB" sz="1600" dirty="0"/>
              <a:t>, </a:t>
            </a:r>
            <a:r>
              <a:rPr lang="en-GB" sz="1600" dirty="0" err="1"/>
              <a:t>menţinerea</a:t>
            </a:r>
            <a:r>
              <a:rPr lang="en-GB" sz="1600" dirty="0"/>
              <a:t> </a:t>
            </a:r>
            <a:r>
              <a:rPr lang="en-GB" sz="1600" dirty="0" err="1"/>
              <a:t>şi</a:t>
            </a:r>
            <a:r>
              <a:rPr lang="en-GB" sz="1600" dirty="0"/>
              <a:t> </a:t>
            </a:r>
            <a:r>
              <a:rPr lang="en-GB" sz="1600" dirty="0" err="1"/>
              <a:t>dezvoltarea</a:t>
            </a:r>
            <a:r>
              <a:rPr lang="en-GB" sz="1600" dirty="0"/>
              <a:t> SMC, din care 3 </a:t>
            </a:r>
            <a:r>
              <a:rPr lang="en-GB" sz="1600" dirty="0" err="1"/>
              <a:t>funcţii</a:t>
            </a:r>
            <a:r>
              <a:rPr lang="en-GB" sz="1600" dirty="0"/>
              <a:t> de </a:t>
            </a:r>
            <a:r>
              <a:rPr lang="en-GB" sz="1600" dirty="0" err="1"/>
              <a:t>demnitate</a:t>
            </a:r>
            <a:r>
              <a:rPr lang="en-GB" sz="1600" dirty="0"/>
              <a:t> </a:t>
            </a:r>
            <a:r>
              <a:rPr lang="en-GB" sz="1600" dirty="0" err="1"/>
              <a:t>publică</a:t>
            </a:r>
            <a:r>
              <a:rPr lang="en-GB" sz="1600" dirty="0"/>
              <a:t>, 130 </a:t>
            </a:r>
            <a:r>
              <a:rPr lang="en-GB" sz="1600" dirty="0" err="1"/>
              <a:t>funcţii</a:t>
            </a:r>
            <a:r>
              <a:rPr lang="en-GB" sz="1600" dirty="0"/>
              <a:t> </a:t>
            </a:r>
            <a:r>
              <a:rPr lang="en-GB" sz="1600" dirty="0" err="1"/>
              <a:t>publice</a:t>
            </a:r>
            <a:r>
              <a:rPr lang="en-GB" sz="1600" dirty="0"/>
              <a:t> </a:t>
            </a:r>
            <a:r>
              <a:rPr lang="en-GB" sz="1600" dirty="0" err="1"/>
              <a:t>si</a:t>
            </a:r>
            <a:r>
              <a:rPr lang="en-GB" sz="1600" dirty="0"/>
              <a:t> 27 </a:t>
            </a:r>
            <a:r>
              <a:rPr lang="en-GB" sz="1600" dirty="0" err="1"/>
              <a:t>funcţii</a:t>
            </a:r>
            <a:r>
              <a:rPr lang="en-GB" sz="1600" dirty="0"/>
              <a:t> </a:t>
            </a:r>
            <a:r>
              <a:rPr lang="en-GB" sz="1600" dirty="0" err="1"/>
              <a:t>contractuale</a:t>
            </a:r>
            <a:r>
              <a:rPr lang="en-GB" sz="1600" dirty="0"/>
              <a:t>;</a:t>
            </a:r>
          </a:p>
          <a:p>
            <a:pPr>
              <a:spcBef>
                <a:spcPts val="0"/>
              </a:spcBef>
              <a:buFont typeface="Wingdings" panose="05000000000000000000" pitchFamily="2" charset="2"/>
              <a:buChar char="ü"/>
            </a:pPr>
            <a:r>
              <a:rPr lang="en-GB" sz="1600" dirty="0" err="1"/>
              <a:t>Realizarea</a:t>
            </a:r>
            <a:r>
              <a:rPr lang="en-GB" sz="1600" dirty="0"/>
              <a:t> </a:t>
            </a:r>
            <a:r>
              <a:rPr lang="en-GB" sz="1600" dirty="0" err="1"/>
              <a:t>unui</a:t>
            </a:r>
            <a:r>
              <a:rPr lang="en-GB" sz="1600" dirty="0"/>
              <a:t> </a:t>
            </a:r>
            <a:r>
              <a:rPr lang="en-GB" sz="1600" dirty="0" err="1"/>
              <a:t>sistem</a:t>
            </a:r>
            <a:r>
              <a:rPr lang="en-GB" sz="1600" dirty="0"/>
              <a:t> informatic </a:t>
            </a:r>
            <a:r>
              <a:rPr lang="en-GB" sz="1600" dirty="0" err="1"/>
              <a:t>suport</a:t>
            </a:r>
            <a:r>
              <a:rPr lang="en-GB" sz="1600" dirty="0"/>
              <a:t> al SMC cu </a:t>
            </a:r>
            <a:r>
              <a:rPr lang="en-GB" sz="1600" dirty="0" err="1"/>
              <a:t>adresabilitate</a:t>
            </a:r>
            <a:r>
              <a:rPr lang="en-GB" sz="1600" dirty="0"/>
              <a:t> </a:t>
            </a:r>
            <a:r>
              <a:rPr lang="en-GB" sz="1600" dirty="0" err="1"/>
              <a:t>întregului</a:t>
            </a:r>
            <a:r>
              <a:rPr lang="en-GB" sz="1600" dirty="0"/>
              <a:t> personal;</a:t>
            </a:r>
          </a:p>
          <a:p>
            <a:pPr>
              <a:spcBef>
                <a:spcPts val="0"/>
              </a:spcBef>
              <a:buFont typeface="Wingdings" panose="05000000000000000000" pitchFamily="2" charset="2"/>
              <a:buChar char="ü"/>
            </a:pPr>
            <a:r>
              <a:rPr lang="en-GB" sz="1600" dirty="0" err="1"/>
              <a:t>Instruirea</a:t>
            </a:r>
            <a:r>
              <a:rPr lang="en-GB" sz="1600" dirty="0"/>
              <a:t> </a:t>
            </a:r>
            <a:r>
              <a:rPr lang="en-GB" sz="1600" dirty="0" err="1"/>
              <a:t>unui</a:t>
            </a:r>
            <a:r>
              <a:rPr lang="en-GB" sz="1600" dirty="0"/>
              <a:t> </a:t>
            </a:r>
            <a:r>
              <a:rPr lang="en-GB" sz="1600" dirty="0" err="1"/>
              <a:t>număr</a:t>
            </a:r>
            <a:r>
              <a:rPr lang="en-GB" sz="1600" dirty="0"/>
              <a:t> minim de 20 </a:t>
            </a:r>
            <a:r>
              <a:rPr lang="en-GB" sz="1600" dirty="0" err="1"/>
              <a:t>persoane</a:t>
            </a:r>
            <a:r>
              <a:rPr lang="en-GB" sz="1600" dirty="0"/>
              <a:t> din </a:t>
            </a:r>
            <a:r>
              <a:rPr lang="en-GB" sz="1600" dirty="0" err="1"/>
              <a:t>aparatul</a:t>
            </a:r>
            <a:r>
              <a:rPr lang="en-GB" sz="1600" dirty="0"/>
              <a:t> </a:t>
            </a:r>
            <a:r>
              <a:rPr lang="en-GB" sz="1600" dirty="0" err="1"/>
              <a:t>propriu</a:t>
            </a:r>
            <a:r>
              <a:rPr lang="en-GB" sz="1600" dirty="0"/>
              <a:t> al </a:t>
            </a:r>
            <a:r>
              <a:rPr lang="en-GB" sz="1600" dirty="0" err="1"/>
              <a:t>Consiliului</a:t>
            </a:r>
            <a:r>
              <a:rPr lang="en-GB" sz="1600" dirty="0"/>
              <a:t> </a:t>
            </a:r>
            <a:r>
              <a:rPr lang="en-GB" sz="1600" dirty="0" err="1"/>
              <a:t>Judeţean</a:t>
            </a:r>
            <a:r>
              <a:rPr lang="en-GB" sz="1600" dirty="0"/>
              <a:t> </a:t>
            </a:r>
            <a:r>
              <a:rPr lang="en-GB" sz="1600" dirty="0" err="1"/>
              <a:t>Maramureş</a:t>
            </a:r>
            <a:r>
              <a:rPr lang="en-GB" sz="1600" dirty="0"/>
              <a:t> </a:t>
            </a:r>
            <a:r>
              <a:rPr lang="en-GB" sz="1600" dirty="0" err="1"/>
              <a:t>în</a:t>
            </a:r>
            <a:r>
              <a:rPr lang="en-GB" sz="1600" dirty="0"/>
              <a:t> </a:t>
            </a:r>
            <a:r>
              <a:rPr lang="en-GB" sz="1600" dirty="0" err="1"/>
              <a:t>utilizarea</a:t>
            </a:r>
            <a:r>
              <a:rPr lang="en-GB" sz="1600" dirty="0"/>
              <a:t> </a:t>
            </a:r>
            <a:r>
              <a:rPr lang="en-GB" sz="1600" dirty="0" err="1"/>
              <a:t>aplicaţiilor</a:t>
            </a:r>
            <a:r>
              <a:rPr lang="en-GB" sz="1600" dirty="0"/>
              <a:t> </a:t>
            </a:r>
            <a:r>
              <a:rPr lang="en-GB" sz="1600" dirty="0" err="1"/>
              <a:t>informatice</a:t>
            </a:r>
            <a:r>
              <a:rPr lang="en-GB" sz="1600" dirty="0"/>
              <a:t> din </a:t>
            </a:r>
            <a:r>
              <a:rPr lang="en-GB" sz="1600" dirty="0" err="1"/>
              <a:t>cadrul</a:t>
            </a:r>
            <a:r>
              <a:rPr lang="en-GB" sz="1600" dirty="0"/>
              <a:t> </a:t>
            </a:r>
            <a:r>
              <a:rPr lang="en-GB" sz="1600" dirty="0" err="1"/>
              <a:t>sistemului</a:t>
            </a:r>
            <a:r>
              <a:rPr lang="en-GB" sz="1600" dirty="0"/>
              <a:t> informatic </a:t>
            </a:r>
            <a:r>
              <a:rPr lang="en-GB" sz="1600" dirty="0" err="1"/>
              <a:t>suport</a:t>
            </a:r>
            <a:r>
              <a:rPr lang="en-GB" sz="1600" dirty="0"/>
              <a:t>. </a:t>
            </a:r>
          </a:p>
          <a:p>
            <a:pPr>
              <a:spcBef>
                <a:spcPts val="0"/>
              </a:spcBef>
            </a:pPr>
            <a:r>
              <a:rPr lang="en-GB" sz="1600" dirty="0" err="1"/>
              <a:t>Durata</a:t>
            </a:r>
            <a:r>
              <a:rPr lang="en-GB" sz="1600" dirty="0"/>
              <a:t> </a:t>
            </a:r>
            <a:r>
              <a:rPr lang="en-GB" sz="1600" dirty="0" err="1"/>
              <a:t>proiectului</a:t>
            </a:r>
            <a:r>
              <a:rPr lang="en-GB" sz="1600" dirty="0"/>
              <a:t>: de 16 </a:t>
            </a:r>
            <a:r>
              <a:rPr lang="en-GB" sz="1600" dirty="0" err="1"/>
              <a:t>luni</a:t>
            </a:r>
            <a:r>
              <a:rPr lang="en-GB" sz="1600" dirty="0"/>
              <a:t>, </a:t>
            </a:r>
            <a:r>
              <a:rPr lang="en-GB" sz="1600" dirty="0" err="1"/>
              <a:t>finalizat</a:t>
            </a:r>
            <a:r>
              <a:rPr lang="en-GB" sz="1600" dirty="0"/>
              <a:t> la 13 august  2019</a:t>
            </a:r>
          </a:p>
          <a:p>
            <a:endParaRPr lang="en-GB" sz="1600" dirty="0"/>
          </a:p>
        </p:txBody>
      </p:sp>
      <p:sp>
        <p:nvSpPr>
          <p:cNvPr id="11" name="Content Placeholder 2">
            <a:extLst>
              <a:ext uri="{FF2B5EF4-FFF2-40B4-BE49-F238E27FC236}">
                <a16:creationId xmlns:a16="http://schemas.microsoft.com/office/drawing/2014/main" id="{E0AD2630-B924-4160-82FF-D48F04ADD1DC}"/>
              </a:ext>
            </a:extLst>
          </p:cNvPr>
          <p:cNvSpPr>
            <a:spLocks noGrp="1"/>
          </p:cNvSpPr>
          <p:nvPr>
            <p:ph idx="1"/>
          </p:nvPr>
        </p:nvSpPr>
        <p:spPr>
          <a:xfrm>
            <a:off x="7465924" y="1485862"/>
            <a:ext cx="4531807" cy="2041110"/>
          </a:xfrm>
        </p:spPr>
        <p:txBody>
          <a:bodyPr>
            <a:normAutofit lnSpcReduction="10000"/>
          </a:bodyPr>
          <a:lstStyle/>
          <a:p>
            <a:pPr marL="0" indent="0">
              <a:buNone/>
            </a:pPr>
            <a:r>
              <a:rPr lang="en-GB" sz="1200" b="0" i="0" dirty="0">
                <a:effectLst/>
                <a:latin typeface="Ubuntu"/>
              </a:rPr>
              <a:t>“</a:t>
            </a:r>
            <a:r>
              <a:rPr lang="en-GB" sz="1200" b="0" i="1" dirty="0" err="1">
                <a:effectLst/>
                <a:latin typeface="Ubuntu"/>
              </a:rPr>
              <a:t>Proiectul</a:t>
            </a:r>
            <a:r>
              <a:rPr lang="en-GB" sz="1200" b="0" i="1" dirty="0">
                <a:effectLst/>
                <a:latin typeface="Ubuntu"/>
              </a:rPr>
              <a:t> </a:t>
            </a:r>
            <a:r>
              <a:rPr lang="en-GB" sz="1200" b="0" i="1" dirty="0" err="1">
                <a:effectLst/>
                <a:latin typeface="Ubuntu"/>
              </a:rPr>
              <a:t>MaraQuality</a:t>
            </a:r>
            <a:r>
              <a:rPr lang="en-GB" sz="1200" b="0" i="1" dirty="0">
                <a:effectLst/>
                <a:latin typeface="Ubuntu"/>
              </a:rPr>
              <a:t> </a:t>
            </a:r>
            <a:r>
              <a:rPr lang="en-GB" sz="1200" b="0" i="1" dirty="0" err="1">
                <a:effectLst/>
                <a:latin typeface="Ubuntu"/>
              </a:rPr>
              <a:t>este</a:t>
            </a:r>
            <a:r>
              <a:rPr lang="en-GB" sz="1200" b="0" i="1" dirty="0">
                <a:effectLst/>
                <a:latin typeface="Ubuntu"/>
              </a:rPr>
              <a:t> un </a:t>
            </a:r>
            <a:r>
              <a:rPr lang="en-GB" sz="1200" b="0" i="1" dirty="0" err="1">
                <a:effectLst/>
                <a:latin typeface="Ubuntu"/>
              </a:rPr>
              <a:t>proiect</a:t>
            </a:r>
            <a:r>
              <a:rPr lang="en-GB" sz="1200" b="0" i="1" dirty="0">
                <a:effectLst/>
                <a:latin typeface="Ubuntu"/>
              </a:rPr>
              <a:t> bun, </a:t>
            </a:r>
            <a:r>
              <a:rPr lang="en-GB" sz="1200" b="0" i="1" dirty="0" err="1">
                <a:effectLst/>
                <a:latin typeface="Ubuntu"/>
              </a:rPr>
              <a:t>necesar</a:t>
            </a:r>
            <a:r>
              <a:rPr lang="en-GB" sz="1200" b="0" i="1" dirty="0">
                <a:effectLst/>
                <a:latin typeface="Ubuntu"/>
              </a:rPr>
              <a:t>, care </a:t>
            </a:r>
            <a:r>
              <a:rPr lang="en-GB" sz="1200" b="0" i="1" dirty="0" err="1">
                <a:effectLst/>
                <a:latin typeface="Ubuntu"/>
              </a:rPr>
              <a:t>raspunde</a:t>
            </a:r>
            <a:r>
              <a:rPr lang="en-GB" sz="1200" b="0" i="1" dirty="0">
                <a:effectLst/>
                <a:latin typeface="Ubuntu"/>
              </a:rPr>
              <a:t> </a:t>
            </a:r>
            <a:r>
              <a:rPr lang="en-GB" sz="1200" b="0" i="1" dirty="0" err="1">
                <a:effectLst/>
                <a:latin typeface="Ubuntu"/>
              </a:rPr>
              <a:t>nevoii</a:t>
            </a:r>
            <a:r>
              <a:rPr lang="en-GB" sz="1200" b="0" i="1" dirty="0">
                <a:effectLst/>
                <a:latin typeface="Ubuntu"/>
              </a:rPr>
              <a:t> </a:t>
            </a:r>
            <a:r>
              <a:rPr lang="en-GB" sz="1200" b="0" i="1" dirty="0" err="1">
                <a:effectLst/>
                <a:latin typeface="Ubuntu"/>
              </a:rPr>
              <a:t>identificate</a:t>
            </a:r>
            <a:r>
              <a:rPr lang="en-GB" sz="1200" b="0" i="1" dirty="0">
                <a:effectLst/>
                <a:latin typeface="Ubuntu"/>
              </a:rPr>
              <a:t> la </a:t>
            </a:r>
            <a:r>
              <a:rPr lang="en-GB" sz="1200" b="0" i="1" dirty="0" err="1">
                <a:effectLst/>
                <a:latin typeface="Ubuntu"/>
              </a:rPr>
              <a:t>nivelul</a:t>
            </a:r>
            <a:r>
              <a:rPr lang="en-GB" sz="1200" b="0" i="1" dirty="0">
                <a:effectLst/>
                <a:latin typeface="Ubuntu"/>
              </a:rPr>
              <a:t> </a:t>
            </a:r>
            <a:r>
              <a:rPr lang="en-GB" sz="1200" b="0" i="1" dirty="0" err="1">
                <a:effectLst/>
                <a:latin typeface="Ubuntu"/>
              </a:rPr>
              <a:t>Consiliul</a:t>
            </a:r>
            <a:r>
              <a:rPr lang="en-GB" sz="1200" b="0" i="1" dirty="0">
                <a:effectLst/>
                <a:latin typeface="Ubuntu"/>
              </a:rPr>
              <a:t> </a:t>
            </a:r>
            <a:r>
              <a:rPr lang="en-GB" sz="1200" b="0" i="1" dirty="0" err="1">
                <a:effectLst/>
                <a:latin typeface="Ubuntu"/>
              </a:rPr>
              <a:t>Judetean</a:t>
            </a:r>
            <a:r>
              <a:rPr lang="en-GB" sz="1200" b="0" i="1" dirty="0">
                <a:effectLst/>
                <a:latin typeface="Ubuntu"/>
              </a:rPr>
              <a:t> </a:t>
            </a:r>
            <a:r>
              <a:rPr lang="en-GB" sz="1200" b="0" i="1" dirty="0" err="1">
                <a:effectLst/>
                <a:latin typeface="Ubuntu"/>
              </a:rPr>
              <a:t>Maramures</a:t>
            </a:r>
            <a:r>
              <a:rPr lang="en-GB" sz="1200" b="0" i="1" dirty="0">
                <a:effectLst/>
                <a:latin typeface="Ubuntu"/>
              </a:rPr>
              <a:t> de a </a:t>
            </a:r>
            <a:r>
              <a:rPr lang="en-GB" sz="1200" b="0" i="1" dirty="0" err="1">
                <a:effectLst/>
                <a:latin typeface="Ubuntu"/>
              </a:rPr>
              <a:t>asigura</a:t>
            </a:r>
            <a:r>
              <a:rPr lang="en-GB" sz="1200" b="0" i="1" dirty="0">
                <a:effectLst/>
                <a:latin typeface="Ubuntu"/>
              </a:rPr>
              <a:t> </a:t>
            </a:r>
            <a:r>
              <a:rPr lang="en-GB" sz="1200" b="0" i="1" dirty="0" err="1">
                <a:effectLst/>
                <a:latin typeface="Ubuntu"/>
              </a:rPr>
              <a:t>cresterea</a:t>
            </a:r>
            <a:r>
              <a:rPr lang="en-GB" sz="1200" b="0" i="1" dirty="0">
                <a:effectLst/>
                <a:latin typeface="Ubuntu"/>
              </a:rPr>
              <a:t> </a:t>
            </a:r>
            <a:r>
              <a:rPr lang="en-GB" sz="1200" b="0" i="1" dirty="0" err="1">
                <a:effectLst/>
                <a:latin typeface="Ubuntu"/>
              </a:rPr>
              <a:t>eficientei</a:t>
            </a:r>
            <a:r>
              <a:rPr lang="en-GB" sz="1200" b="0" i="1" dirty="0">
                <a:effectLst/>
                <a:latin typeface="Ubuntu"/>
              </a:rPr>
              <a:t> </a:t>
            </a:r>
            <a:r>
              <a:rPr lang="en-GB" sz="1200" b="0" i="1" dirty="0" err="1">
                <a:effectLst/>
                <a:latin typeface="Ubuntu"/>
              </a:rPr>
              <a:t>activitatii</a:t>
            </a:r>
            <a:r>
              <a:rPr lang="en-GB" sz="1200" b="0" i="1" dirty="0">
                <a:effectLst/>
                <a:latin typeface="Ubuntu"/>
              </a:rPr>
              <a:t> </a:t>
            </a:r>
            <a:r>
              <a:rPr lang="en-GB" sz="1200" b="0" i="1" dirty="0" err="1">
                <a:effectLst/>
                <a:latin typeface="Ubuntu"/>
              </a:rPr>
              <a:t>prin</a:t>
            </a:r>
            <a:r>
              <a:rPr lang="en-GB" sz="1200" b="0" i="1" dirty="0">
                <a:effectLst/>
                <a:latin typeface="Ubuntu"/>
              </a:rPr>
              <a:t> </a:t>
            </a:r>
            <a:r>
              <a:rPr lang="en-GB" sz="1200" b="0" i="1" dirty="0" err="1">
                <a:effectLst/>
                <a:latin typeface="Ubuntu"/>
              </a:rPr>
              <a:t>implementarea</a:t>
            </a:r>
            <a:r>
              <a:rPr lang="en-GB" sz="1200" b="0" i="1" dirty="0">
                <a:effectLst/>
                <a:latin typeface="Ubuntu"/>
              </a:rPr>
              <a:t> </a:t>
            </a:r>
            <a:r>
              <a:rPr lang="en-GB" sz="1200" b="0" i="1" dirty="0" err="1">
                <a:effectLst/>
                <a:latin typeface="Ubuntu"/>
              </a:rPr>
              <a:t>unui</a:t>
            </a:r>
            <a:r>
              <a:rPr lang="en-GB" sz="1200" b="0" i="1" dirty="0">
                <a:effectLst/>
                <a:latin typeface="Ubuntu"/>
              </a:rPr>
              <a:t> </a:t>
            </a:r>
            <a:r>
              <a:rPr lang="en-GB" sz="1200" b="0" i="1" dirty="0" err="1">
                <a:effectLst/>
                <a:latin typeface="Ubuntu"/>
              </a:rPr>
              <a:t>sistem</a:t>
            </a:r>
            <a:r>
              <a:rPr lang="en-GB" sz="1200" b="0" i="1" dirty="0">
                <a:effectLst/>
                <a:latin typeface="Ubuntu"/>
              </a:rPr>
              <a:t> de </a:t>
            </a:r>
            <a:r>
              <a:rPr lang="en-GB" sz="1200" b="0" i="1" dirty="0" err="1">
                <a:effectLst/>
                <a:latin typeface="Ubuntu"/>
              </a:rPr>
              <a:t>crestere</a:t>
            </a:r>
            <a:r>
              <a:rPr lang="en-GB" sz="1200" b="0" i="1" dirty="0">
                <a:effectLst/>
                <a:latin typeface="Ubuntu"/>
              </a:rPr>
              <a:t> a </a:t>
            </a:r>
            <a:r>
              <a:rPr lang="en-GB" sz="1200" b="0" i="1" dirty="0" err="1">
                <a:effectLst/>
                <a:latin typeface="Ubuntu"/>
              </a:rPr>
              <a:t>calitatii</a:t>
            </a:r>
            <a:r>
              <a:rPr lang="en-GB" sz="1200" b="0" i="1" dirty="0">
                <a:effectLst/>
                <a:latin typeface="Ubuntu"/>
              </a:rPr>
              <a:t> </a:t>
            </a:r>
            <a:r>
              <a:rPr lang="en-GB" sz="1200" b="0" i="1" dirty="0" err="1">
                <a:effectLst/>
                <a:latin typeface="Ubuntu"/>
              </a:rPr>
              <a:t>actului</a:t>
            </a:r>
            <a:r>
              <a:rPr lang="en-GB" sz="1200" b="0" i="1" dirty="0">
                <a:effectLst/>
                <a:latin typeface="Ubuntu"/>
              </a:rPr>
              <a:t> </a:t>
            </a:r>
            <a:r>
              <a:rPr lang="en-GB" sz="1200" b="0" i="1" dirty="0" err="1">
                <a:effectLst/>
                <a:latin typeface="Ubuntu"/>
              </a:rPr>
              <a:t>administrativ</a:t>
            </a:r>
            <a:r>
              <a:rPr lang="en-GB" sz="1200" b="0" i="1" dirty="0">
                <a:effectLst/>
                <a:latin typeface="Ubuntu"/>
              </a:rPr>
              <a:t>, </a:t>
            </a:r>
            <a:r>
              <a:rPr lang="en-GB" sz="1200" b="0" i="1" dirty="0" err="1">
                <a:effectLst/>
                <a:latin typeface="Ubuntu"/>
              </a:rPr>
              <a:t>orientat</a:t>
            </a:r>
            <a:r>
              <a:rPr lang="en-GB" sz="1200" b="0" i="1" dirty="0">
                <a:effectLst/>
                <a:latin typeface="Ubuntu"/>
              </a:rPr>
              <a:t> </a:t>
            </a:r>
            <a:r>
              <a:rPr lang="en-GB" sz="1200" b="0" i="1" dirty="0" err="1">
                <a:effectLst/>
                <a:latin typeface="Ubuntu"/>
              </a:rPr>
              <a:t>catre</a:t>
            </a:r>
            <a:r>
              <a:rPr lang="en-GB" sz="1200" b="0" i="1" dirty="0">
                <a:effectLst/>
                <a:latin typeface="Ubuntu"/>
              </a:rPr>
              <a:t> </a:t>
            </a:r>
            <a:r>
              <a:rPr lang="en-GB" sz="1200" b="0" i="1" dirty="0" err="1">
                <a:effectLst/>
                <a:latin typeface="Ubuntu"/>
              </a:rPr>
              <a:t>cetateni</a:t>
            </a:r>
            <a:r>
              <a:rPr lang="en-GB" sz="1200" b="0" i="1" dirty="0">
                <a:effectLst/>
                <a:latin typeface="Ubuntu"/>
              </a:rPr>
              <a:t>. Am </a:t>
            </a:r>
            <a:r>
              <a:rPr lang="en-GB" sz="1200" b="0" i="1" dirty="0" err="1">
                <a:effectLst/>
                <a:latin typeface="Ubuntu"/>
              </a:rPr>
              <a:t>asigurat</a:t>
            </a:r>
            <a:r>
              <a:rPr lang="en-GB" sz="1200" b="0" i="1" dirty="0">
                <a:effectLst/>
                <a:latin typeface="Ubuntu"/>
              </a:rPr>
              <a:t> </a:t>
            </a:r>
            <a:r>
              <a:rPr lang="en-GB" sz="1200" b="0" i="1" dirty="0" err="1">
                <a:effectLst/>
                <a:latin typeface="Ubuntu"/>
              </a:rPr>
              <a:t>intreg</a:t>
            </a:r>
            <a:r>
              <a:rPr lang="en-GB" sz="1200" b="0" i="1" dirty="0">
                <a:effectLst/>
                <a:latin typeface="Ubuntu"/>
              </a:rPr>
              <a:t> </a:t>
            </a:r>
            <a:r>
              <a:rPr lang="en-GB" sz="1200" b="0" i="1" dirty="0" err="1">
                <a:effectLst/>
                <a:latin typeface="Ubuntu"/>
              </a:rPr>
              <a:t>suportul</a:t>
            </a:r>
            <a:r>
              <a:rPr lang="en-GB" sz="1200" b="0" i="1" dirty="0">
                <a:effectLst/>
                <a:latin typeface="Ubuntu"/>
              </a:rPr>
              <a:t> </a:t>
            </a:r>
            <a:r>
              <a:rPr lang="en-GB" sz="1200" b="0" i="1" dirty="0" err="1">
                <a:effectLst/>
                <a:latin typeface="Ubuntu"/>
              </a:rPr>
              <a:t>si</a:t>
            </a:r>
            <a:r>
              <a:rPr lang="en-GB" sz="1200" b="0" i="1" dirty="0">
                <a:effectLst/>
                <a:latin typeface="Ubuntu"/>
              </a:rPr>
              <a:t> </a:t>
            </a:r>
            <a:r>
              <a:rPr lang="en-GB" sz="1200" b="0" i="1" dirty="0" err="1">
                <a:effectLst/>
                <a:latin typeface="Ubuntu"/>
              </a:rPr>
              <a:t>cofinantarea</a:t>
            </a:r>
            <a:r>
              <a:rPr lang="en-GB" sz="1200" b="0" i="1" dirty="0">
                <a:effectLst/>
                <a:latin typeface="Ubuntu"/>
              </a:rPr>
              <a:t> </a:t>
            </a:r>
            <a:r>
              <a:rPr lang="en-GB" sz="1200" b="0" i="1" dirty="0" err="1">
                <a:effectLst/>
                <a:latin typeface="Ubuntu"/>
              </a:rPr>
              <a:t>necesara</a:t>
            </a:r>
            <a:r>
              <a:rPr lang="en-GB" sz="1200" b="0" i="1" dirty="0">
                <a:effectLst/>
                <a:latin typeface="Ubuntu"/>
              </a:rPr>
              <a:t> </a:t>
            </a:r>
            <a:r>
              <a:rPr lang="en-GB" sz="1200" b="0" i="1" dirty="0" err="1">
                <a:effectLst/>
                <a:latin typeface="Ubuntu"/>
              </a:rPr>
              <a:t>acestui</a:t>
            </a:r>
            <a:r>
              <a:rPr lang="en-GB" sz="1200" b="0" i="1" dirty="0">
                <a:effectLst/>
                <a:latin typeface="Ubuntu"/>
              </a:rPr>
              <a:t> </a:t>
            </a:r>
            <a:r>
              <a:rPr lang="en-GB" sz="1200" b="0" i="1" dirty="0" err="1">
                <a:effectLst/>
                <a:latin typeface="Ubuntu"/>
              </a:rPr>
              <a:t>proiect</a:t>
            </a:r>
            <a:r>
              <a:rPr lang="en-GB" sz="1200" b="0" i="1" dirty="0">
                <a:effectLst/>
                <a:latin typeface="Ubuntu"/>
              </a:rPr>
              <a:t>, </a:t>
            </a:r>
            <a:r>
              <a:rPr lang="en-GB" sz="1200" b="0" i="1" dirty="0" err="1">
                <a:effectLst/>
                <a:latin typeface="Ubuntu"/>
              </a:rPr>
              <a:t>iar</a:t>
            </a:r>
            <a:r>
              <a:rPr lang="en-GB" sz="1200" b="0" i="1" dirty="0">
                <a:effectLst/>
                <a:latin typeface="Ubuntu"/>
              </a:rPr>
              <a:t> </a:t>
            </a:r>
            <a:r>
              <a:rPr lang="en-GB" sz="1200" b="0" i="1" dirty="0" err="1">
                <a:effectLst/>
                <a:latin typeface="Ubuntu"/>
              </a:rPr>
              <a:t>astazi</a:t>
            </a:r>
            <a:r>
              <a:rPr lang="en-GB" sz="1200" b="0" i="1" dirty="0">
                <a:effectLst/>
                <a:latin typeface="Ubuntu"/>
              </a:rPr>
              <a:t> </a:t>
            </a:r>
            <a:r>
              <a:rPr lang="en-GB" sz="1200" b="0" i="1" dirty="0" err="1">
                <a:effectLst/>
                <a:latin typeface="Ubuntu"/>
              </a:rPr>
              <a:t>avem</a:t>
            </a:r>
            <a:r>
              <a:rPr lang="en-GB" sz="1200" b="0" i="1" dirty="0">
                <a:effectLst/>
                <a:latin typeface="Ubuntu"/>
              </a:rPr>
              <a:t> </a:t>
            </a:r>
            <a:r>
              <a:rPr lang="en-GB" sz="1200" b="0" i="1" dirty="0" err="1">
                <a:effectLst/>
                <a:latin typeface="Ubuntu"/>
              </a:rPr>
              <a:t>certificatul</a:t>
            </a:r>
            <a:r>
              <a:rPr lang="en-GB" sz="1200" b="0" i="1" dirty="0">
                <a:effectLst/>
                <a:latin typeface="Ubuntu"/>
              </a:rPr>
              <a:t> care </a:t>
            </a:r>
            <a:r>
              <a:rPr lang="en-GB" sz="1200" b="0" i="1" dirty="0" err="1">
                <a:effectLst/>
                <a:latin typeface="Ubuntu"/>
              </a:rPr>
              <a:t>atesta</a:t>
            </a:r>
            <a:r>
              <a:rPr lang="en-GB" sz="1200" b="0" i="1" dirty="0">
                <a:effectLst/>
                <a:latin typeface="Ubuntu"/>
              </a:rPr>
              <a:t> </a:t>
            </a:r>
            <a:r>
              <a:rPr lang="en-GB" sz="1200" b="0" i="1" dirty="0" err="1">
                <a:effectLst/>
                <a:latin typeface="Ubuntu"/>
              </a:rPr>
              <a:t>munca</a:t>
            </a:r>
            <a:r>
              <a:rPr lang="en-GB" sz="1200" b="0" i="1" dirty="0">
                <a:effectLst/>
                <a:latin typeface="Ubuntu"/>
              </a:rPr>
              <a:t> care s-a </a:t>
            </a:r>
            <a:r>
              <a:rPr lang="en-GB" sz="1200" b="0" i="1" dirty="0" err="1">
                <a:effectLst/>
                <a:latin typeface="Ubuntu"/>
              </a:rPr>
              <a:t>depus</a:t>
            </a:r>
            <a:r>
              <a:rPr lang="en-GB" sz="1200" b="0" i="1" dirty="0">
                <a:effectLst/>
                <a:latin typeface="Ubuntu"/>
              </a:rPr>
              <a:t> </a:t>
            </a:r>
            <a:r>
              <a:rPr lang="en-GB" sz="1200" b="0" i="1" dirty="0" err="1">
                <a:effectLst/>
                <a:latin typeface="Ubuntu"/>
              </a:rPr>
              <a:t>si</a:t>
            </a:r>
            <a:r>
              <a:rPr lang="en-GB" sz="1200" b="0" i="1" dirty="0">
                <a:effectLst/>
                <a:latin typeface="Ubuntu"/>
              </a:rPr>
              <a:t> care </a:t>
            </a:r>
            <a:r>
              <a:rPr lang="en-GB" sz="1200" b="0" i="1" dirty="0" err="1">
                <a:effectLst/>
                <a:latin typeface="Ubuntu"/>
              </a:rPr>
              <a:t>reprezinta</a:t>
            </a:r>
            <a:r>
              <a:rPr lang="en-GB" sz="1200" b="0" i="1" dirty="0">
                <a:effectLst/>
                <a:latin typeface="Ubuntu"/>
              </a:rPr>
              <a:t> </a:t>
            </a:r>
            <a:r>
              <a:rPr lang="en-GB" sz="1200" b="0" i="1" dirty="0" err="1">
                <a:effectLst/>
                <a:latin typeface="Ubuntu"/>
              </a:rPr>
              <a:t>doar</a:t>
            </a:r>
            <a:r>
              <a:rPr lang="en-GB" sz="1200" b="0" i="1" dirty="0">
                <a:effectLst/>
                <a:latin typeface="Ubuntu"/>
              </a:rPr>
              <a:t> </a:t>
            </a:r>
            <a:r>
              <a:rPr lang="en-GB" sz="1200" b="0" i="1" dirty="0" err="1">
                <a:effectLst/>
                <a:latin typeface="Ubuntu"/>
              </a:rPr>
              <a:t>inceputul</a:t>
            </a:r>
            <a:r>
              <a:rPr lang="en-GB" sz="1200" b="0" i="1" dirty="0">
                <a:effectLst/>
                <a:latin typeface="Ubuntu"/>
              </a:rPr>
              <a:t>, </a:t>
            </a:r>
            <a:r>
              <a:rPr lang="en-GB" sz="1200" b="0" i="1" dirty="0" err="1">
                <a:effectLst/>
                <a:latin typeface="Ubuntu"/>
              </a:rPr>
              <a:t>acesta</a:t>
            </a:r>
            <a:r>
              <a:rPr lang="en-GB" sz="1200" b="0" i="1" dirty="0">
                <a:effectLst/>
                <a:latin typeface="Ubuntu"/>
              </a:rPr>
              <a:t> </a:t>
            </a:r>
            <a:r>
              <a:rPr lang="en-GB" sz="1200" b="0" i="1" dirty="0" err="1">
                <a:effectLst/>
                <a:latin typeface="Ubuntu"/>
              </a:rPr>
              <a:t>fiind</a:t>
            </a:r>
            <a:r>
              <a:rPr lang="en-GB" sz="1200" b="0" i="1" dirty="0">
                <a:effectLst/>
                <a:latin typeface="Ubuntu"/>
              </a:rPr>
              <a:t> </a:t>
            </a:r>
            <a:r>
              <a:rPr lang="en-GB" sz="1200" b="0" i="1" dirty="0" err="1">
                <a:effectLst/>
                <a:latin typeface="Ubuntu"/>
              </a:rPr>
              <a:t>primul</a:t>
            </a:r>
            <a:r>
              <a:rPr lang="en-GB" sz="1200" b="0" i="1" dirty="0">
                <a:effectLst/>
                <a:latin typeface="Ubuntu"/>
              </a:rPr>
              <a:t> pas. De </a:t>
            </a:r>
            <a:r>
              <a:rPr lang="en-GB" sz="1200" b="0" i="1" dirty="0" err="1">
                <a:effectLst/>
                <a:latin typeface="Ubuntu"/>
              </a:rPr>
              <a:t>acum</a:t>
            </a:r>
            <a:r>
              <a:rPr lang="en-GB" sz="1200" b="0" i="1" dirty="0">
                <a:effectLst/>
                <a:latin typeface="Ubuntu"/>
              </a:rPr>
              <a:t> </a:t>
            </a:r>
            <a:r>
              <a:rPr lang="en-GB" sz="1200" b="0" i="1" dirty="0" err="1">
                <a:effectLst/>
                <a:latin typeface="Ubuntu"/>
              </a:rPr>
              <a:t>inainte</a:t>
            </a:r>
            <a:r>
              <a:rPr lang="en-GB" sz="1200" b="0" i="1" dirty="0">
                <a:effectLst/>
                <a:latin typeface="Ubuntu"/>
              </a:rPr>
              <a:t>, </a:t>
            </a:r>
            <a:r>
              <a:rPr lang="en-GB" sz="1200" b="0" i="1" dirty="0" err="1">
                <a:effectLst/>
                <a:latin typeface="Ubuntu"/>
              </a:rPr>
              <a:t>Consiliul</a:t>
            </a:r>
            <a:r>
              <a:rPr lang="en-GB" sz="1200" b="0" i="1" dirty="0">
                <a:effectLst/>
                <a:latin typeface="Ubuntu"/>
              </a:rPr>
              <a:t> </a:t>
            </a:r>
            <a:r>
              <a:rPr lang="en-GB" sz="1200" b="0" i="1" dirty="0" err="1">
                <a:effectLst/>
                <a:latin typeface="Ubuntu"/>
              </a:rPr>
              <a:t>Judetean</a:t>
            </a:r>
            <a:r>
              <a:rPr lang="en-GB" sz="1200" b="0" i="1" dirty="0">
                <a:effectLst/>
                <a:latin typeface="Ubuntu"/>
              </a:rPr>
              <a:t> </a:t>
            </a:r>
            <a:r>
              <a:rPr lang="en-GB" sz="1200" b="0" i="1" dirty="0" err="1">
                <a:effectLst/>
                <a:latin typeface="Ubuntu"/>
              </a:rPr>
              <a:t>Maramures</a:t>
            </a:r>
            <a:r>
              <a:rPr lang="en-GB" sz="1200" b="0" i="1" dirty="0">
                <a:effectLst/>
                <a:latin typeface="Ubuntu"/>
              </a:rPr>
              <a:t> </a:t>
            </a:r>
            <a:r>
              <a:rPr lang="en-GB" sz="1200" b="0" i="1" dirty="0" err="1">
                <a:effectLst/>
                <a:latin typeface="Ubuntu"/>
              </a:rPr>
              <a:t>trebuie</a:t>
            </a:r>
            <a:r>
              <a:rPr lang="en-GB" sz="1200" b="0" i="1" dirty="0">
                <a:effectLst/>
                <a:latin typeface="Ubuntu"/>
              </a:rPr>
              <a:t> </a:t>
            </a:r>
            <a:r>
              <a:rPr lang="en-GB" sz="1200" b="0" i="1" dirty="0" err="1">
                <a:effectLst/>
                <a:latin typeface="Ubuntu"/>
              </a:rPr>
              <a:t>sa</a:t>
            </a:r>
            <a:r>
              <a:rPr lang="en-GB" sz="1200" b="0" i="1" dirty="0">
                <a:effectLst/>
                <a:latin typeface="Ubuntu"/>
              </a:rPr>
              <a:t> </a:t>
            </a:r>
            <a:r>
              <a:rPr lang="en-GB" sz="1200" b="0" i="1" dirty="0" err="1">
                <a:effectLst/>
                <a:latin typeface="Ubuntu"/>
              </a:rPr>
              <a:t>respecte</a:t>
            </a:r>
            <a:r>
              <a:rPr lang="en-GB" sz="1200" b="0" i="1" dirty="0">
                <a:effectLst/>
                <a:latin typeface="Ubuntu"/>
              </a:rPr>
              <a:t> </a:t>
            </a:r>
            <a:r>
              <a:rPr lang="en-GB" sz="1200" b="0" i="1" dirty="0" err="1">
                <a:effectLst/>
                <a:latin typeface="Ubuntu"/>
              </a:rPr>
              <a:t>zi</a:t>
            </a:r>
            <a:r>
              <a:rPr lang="en-GB" sz="1200" b="0" i="1" dirty="0">
                <a:effectLst/>
                <a:latin typeface="Ubuntu"/>
              </a:rPr>
              <a:t> de </a:t>
            </a:r>
            <a:r>
              <a:rPr lang="en-GB" sz="1200" b="0" i="1" dirty="0" err="1">
                <a:effectLst/>
                <a:latin typeface="Ubuntu"/>
              </a:rPr>
              <a:t>zi</a:t>
            </a:r>
            <a:r>
              <a:rPr lang="en-GB" sz="1200" b="0" i="1" dirty="0">
                <a:effectLst/>
                <a:latin typeface="Ubuntu"/>
              </a:rPr>
              <a:t> </a:t>
            </a:r>
            <a:r>
              <a:rPr lang="en-GB" sz="1200" b="0" i="1" dirty="0" err="1">
                <a:effectLst/>
                <a:latin typeface="Ubuntu"/>
              </a:rPr>
              <a:t>aceste</a:t>
            </a:r>
            <a:r>
              <a:rPr lang="en-GB" sz="1200" b="0" i="1" dirty="0">
                <a:effectLst/>
                <a:latin typeface="Ubuntu"/>
              </a:rPr>
              <a:t> </a:t>
            </a:r>
            <a:r>
              <a:rPr lang="en-GB" sz="1200" b="0" i="1" dirty="0" err="1">
                <a:effectLst/>
                <a:latin typeface="Ubuntu"/>
              </a:rPr>
              <a:t>standarde</a:t>
            </a:r>
            <a:r>
              <a:rPr lang="en-GB" sz="1200" b="0" i="1" dirty="0">
                <a:effectLst/>
                <a:latin typeface="Ubuntu"/>
              </a:rPr>
              <a:t> ISO 9001:2015 </a:t>
            </a:r>
            <a:r>
              <a:rPr lang="en-GB" sz="1200" b="0" i="1" dirty="0" err="1">
                <a:effectLst/>
                <a:latin typeface="Ubuntu"/>
              </a:rPr>
              <a:t>si</a:t>
            </a:r>
            <a:r>
              <a:rPr lang="en-GB" sz="1200" b="0" i="1" dirty="0">
                <a:effectLst/>
                <a:latin typeface="Ubuntu"/>
              </a:rPr>
              <a:t> </a:t>
            </a:r>
            <a:r>
              <a:rPr lang="en-GB" sz="1200" b="0" i="1" dirty="0" err="1">
                <a:effectLst/>
                <a:latin typeface="Ubuntu"/>
              </a:rPr>
              <a:t>este</a:t>
            </a:r>
            <a:r>
              <a:rPr lang="en-GB" sz="1200" b="0" i="1" dirty="0">
                <a:effectLst/>
                <a:latin typeface="Ubuntu"/>
              </a:rPr>
              <a:t> </a:t>
            </a:r>
            <a:r>
              <a:rPr lang="en-GB" sz="1200" b="0" i="1" dirty="0" err="1">
                <a:effectLst/>
                <a:latin typeface="Ubuntu"/>
              </a:rPr>
              <a:t>imperios</a:t>
            </a:r>
            <a:r>
              <a:rPr lang="en-GB" sz="1200" b="0" i="1" dirty="0">
                <a:effectLst/>
                <a:latin typeface="Ubuntu"/>
              </a:rPr>
              <a:t> </a:t>
            </a:r>
            <a:r>
              <a:rPr lang="en-GB" sz="1200" b="0" i="1" dirty="0" err="1">
                <a:effectLst/>
                <a:latin typeface="Ubuntu"/>
              </a:rPr>
              <a:t>necesar</a:t>
            </a:r>
            <a:r>
              <a:rPr lang="en-GB" sz="1200" b="0" i="1" dirty="0">
                <a:effectLst/>
                <a:latin typeface="Ubuntu"/>
              </a:rPr>
              <a:t> </a:t>
            </a:r>
            <a:r>
              <a:rPr lang="en-GB" sz="1200" b="0" i="1" dirty="0" err="1">
                <a:effectLst/>
                <a:latin typeface="Ubuntu"/>
              </a:rPr>
              <a:t>sa</a:t>
            </a:r>
            <a:r>
              <a:rPr lang="en-GB" sz="1200" b="0" i="1" dirty="0">
                <a:effectLst/>
                <a:latin typeface="Ubuntu"/>
              </a:rPr>
              <a:t> </a:t>
            </a:r>
            <a:r>
              <a:rPr lang="en-GB" sz="1200" b="0" i="1" dirty="0" err="1">
                <a:effectLst/>
                <a:latin typeface="Ubuntu"/>
              </a:rPr>
              <a:t>fim</a:t>
            </a:r>
            <a:r>
              <a:rPr lang="en-GB" sz="1200" b="0" i="1" dirty="0">
                <a:effectLst/>
                <a:latin typeface="Ubuntu"/>
              </a:rPr>
              <a:t> </a:t>
            </a:r>
            <a:r>
              <a:rPr lang="en-GB" sz="1200" b="0" i="1" dirty="0" err="1">
                <a:effectLst/>
                <a:latin typeface="Ubuntu"/>
              </a:rPr>
              <a:t>mult</a:t>
            </a:r>
            <a:r>
              <a:rPr lang="en-GB" sz="1200" b="0" i="1" dirty="0">
                <a:effectLst/>
                <a:latin typeface="Ubuntu"/>
              </a:rPr>
              <a:t> </a:t>
            </a:r>
            <a:r>
              <a:rPr lang="en-GB" sz="1200" b="0" i="1" dirty="0" err="1">
                <a:effectLst/>
                <a:latin typeface="Ubuntu"/>
              </a:rPr>
              <a:t>mai</a:t>
            </a:r>
            <a:r>
              <a:rPr lang="en-GB" sz="1200" b="0" i="1" dirty="0">
                <a:effectLst/>
                <a:latin typeface="Ubuntu"/>
              </a:rPr>
              <a:t> </a:t>
            </a:r>
            <a:r>
              <a:rPr lang="en-GB" sz="1200" b="0" i="1" dirty="0" err="1">
                <a:effectLst/>
                <a:latin typeface="Ubuntu"/>
              </a:rPr>
              <a:t>eficienti</a:t>
            </a:r>
            <a:r>
              <a:rPr lang="en-GB" sz="1200" b="0" i="1" dirty="0">
                <a:effectLst/>
                <a:latin typeface="Ubuntu"/>
              </a:rPr>
              <a:t> in </a:t>
            </a:r>
            <a:r>
              <a:rPr lang="en-GB" sz="1200" b="0" i="1" dirty="0" err="1">
                <a:effectLst/>
                <a:latin typeface="Ubuntu"/>
              </a:rPr>
              <a:t>activitatea</a:t>
            </a:r>
            <a:r>
              <a:rPr lang="en-GB" sz="1200" b="0" i="1" dirty="0">
                <a:effectLst/>
                <a:latin typeface="Ubuntu"/>
              </a:rPr>
              <a:t> </a:t>
            </a:r>
            <a:r>
              <a:rPr lang="en-GB" sz="1200" b="0" i="1" dirty="0" err="1">
                <a:effectLst/>
                <a:latin typeface="Ubuntu"/>
              </a:rPr>
              <a:t>noastra</a:t>
            </a:r>
            <a:r>
              <a:rPr lang="en-GB" sz="1200" b="0" i="1" dirty="0">
                <a:effectLst/>
                <a:latin typeface="Ubuntu"/>
              </a:rPr>
              <a:t>. </a:t>
            </a:r>
            <a:r>
              <a:rPr lang="en-GB" sz="1200" b="0" i="1" dirty="0" err="1">
                <a:effectLst/>
                <a:latin typeface="Ubuntu"/>
              </a:rPr>
              <a:t>Trebuie</a:t>
            </a:r>
            <a:r>
              <a:rPr lang="en-GB" sz="1200" b="0" i="1" dirty="0">
                <a:effectLst/>
                <a:latin typeface="Ubuntu"/>
              </a:rPr>
              <a:t> </a:t>
            </a:r>
            <a:r>
              <a:rPr lang="en-GB" sz="1200" b="0" i="1" dirty="0" err="1">
                <a:effectLst/>
                <a:latin typeface="Ubuntu"/>
              </a:rPr>
              <a:t>sa</a:t>
            </a:r>
            <a:r>
              <a:rPr lang="en-GB" sz="1200" b="0" i="1" dirty="0">
                <a:effectLst/>
                <a:latin typeface="Ubuntu"/>
              </a:rPr>
              <a:t> </a:t>
            </a:r>
            <a:r>
              <a:rPr lang="en-GB" sz="1200" b="0" i="1" dirty="0" err="1">
                <a:effectLst/>
                <a:latin typeface="Ubuntu"/>
              </a:rPr>
              <a:t>recunoastem</a:t>
            </a:r>
            <a:r>
              <a:rPr lang="en-GB" sz="1200" b="0" i="1" dirty="0">
                <a:effectLst/>
                <a:latin typeface="Ubuntu"/>
              </a:rPr>
              <a:t> cu </a:t>
            </a:r>
            <a:r>
              <a:rPr lang="en-GB" sz="1200" b="0" i="1" dirty="0" err="1">
                <a:effectLst/>
                <a:latin typeface="Ubuntu"/>
              </a:rPr>
              <a:t>totii</a:t>
            </a:r>
            <a:r>
              <a:rPr lang="en-GB" sz="1200" b="0" i="1" dirty="0">
                <a:effectLst/>
                <a:latin typeface="Ubuntu"/>
              </a:rPr>
              <a:t> ca </a:t>
            </a:r>
            <a:r>
              <a:rPr lang="en-GB" sz="1200" b="0" i="1" dirty="0" err="1">
                <a:effectLst/>
                <a:latin typeface="Ubuntu"/>
              </a:rPr>
              <a:t>acest</a:t>
            </a:r>
            <a:r>
              <a:rPr lang="en-GB" sz="1200" b="0" i="1" dirty="0">
                <a:effectLst/>
                <a:latin typeface="Ubuntu"/>
              </a:rPr>
              <a:t> </a:t>
            </a:r>
            <a:r>
              <a:rPr lang="en-GB" sz="1200" b="0" i="1" dirty="0" err="1">
                <a:effectLst/>
                <a:latin typeface="Ubuntu"/>
              </a:rPr>
              <a:t>proiect</a:t>
            </a:r>
            <a:r>
              <a:rPr lang="en-GB" sz="1200" b="0" i="1" dirty="0">
                <a:effectLst/>
                <a:latin typeface="Ubuntu"/>
              </a:rPr>
              <a:t> </a:t>
            </a:r>
            <a:r>
              <a:rPr lang="en-GB" sz="1200" b="0" i="1" dirty="0" err="1">
                <a:effectLst/>
                <a:latin typeface="Ubuntu"/>
              </a:rPr>
              <a:t>ajuta</a:t>
            </a:r>
            <a:r>
              <a:rPr lang="en-GB" sz="1200" b="0" i="1" dirty="0">
                <a:effectLst/>
                <a:latin typeface="Ubuntu"/>
              </a:rPr>
              <a:t> </a:t>
            </a:r>
            <a:r>
              <a:rPr lang="en-GB" sz="1200" b="0" i="1" dirty="0" err="1">
                <a:effectLst/>
                <a:latin typeface="Ubuntu"/>
              </a:rPr>
              <a:t>enorm</a:t>
            </a:r>
            <a:r>
              <a:rPr lang="en-GB" sz="1200" b="0" i="0" dirty="0">
                <a:effectLst/>
                <a:latin typeface="Ubuntu"/>
              </a:rPr>
              <a:t>,“ a </a:t>
            </a:r>
            <a:r>
              <a:rPr lang="en-GB" sz="1200" b="0" i="0" dirty="0" err="1">
                <a:effectLst/>
                <a:latin typeface="Ubuntu"/>
              </a:rPr>
              <a:t>subliniat</a:t>
            </a:r>
            <a:r>
              <a:rPr lang="en-GB" sz="1200" b="0" i="0" dirty="0">
                <a:effectLst/>
                <a:latin typeface="Ubuntu"/>
              </a:rPr>
              <a:t> </a:t>
            </a:r>
            <a:r>
              <a:rPr lang="en-GB" sz="1200" b="0" i="0" dirty="0" err="1">
                <a:effectLst/>
                <a:latin typeface="Ubuntu"/>
              </a:rPr>
              <a:t>presedintele</a:t>
            </a:r>
            <a:r>
              <a:rPr lang="en-GB" sz="1200" b="0" i="0" dirty="0">
                <a:effectLst/>
                <a:latin typeface="Ubuntu"/>
              </a:rPr>
              <a:t> </a:t>
            </a:r>
            <a:r>
              <a:rPr lang="en-GB" sz="1200" b="0" i="0" dirty="0" err="1">
                <a:effectLst/>
                <a:latin typeface="Ubuntu"/>
              </a:rPr>
              <a:t>Consiliului</a:t>
            </a:r>
            <a:r>
              <a:rPr lang="en-GB" sz="1200" b="0" i="0" dirty="0">
                <a:effectLst/>
                <a:latin typeface="Ubuntu"/>
              </a:rPr>
              <a:t> </a:t>
            </a:r>
            <a:r>
              <a:rPr lang="en-GB" sz="1200" b="0" i="0" dirty="0" err="1">
                <a:effectLst/>
                <a:latin typeface="Ubuntu"/>
              </a:rPr>
              <a:t>Judetean</a:t>
            </a:r>
            <a:r>
              <a:rPr lang="en-GB" sz="1200" b="0" i="0" dirty="0">
                <a:effectLst/>
                <a:latin typeface="Ubuntu"/>
              </a:rPr>
              <a:t> </a:t>
            </a:r>
            <a:r>
              <a:rPr lang="en-GB" sz="1200" b="0" i="0" dirty="0" err="1">
                <a:effectLst/>
                <a:latin typeface="Ubuntu"/>
              </a:rPr>
              <a:t>Maramures</a:t>
            </a:r>
            <a:r>
              <a:rPr lang="en-GB" sz="1200" b="0" i="0" dirty="0">
                <a:effectLst/>
                <a:latin typeface="Ubuntu"/>
              </a:rPr>
              <a:t>, Gabriel-</a:t>
            </a:r>
            <a:r>
              <a:rPr lang="en-GB" sz="1200" b="0" i="0" dirty="0" err="1">
                <a:effectLst/>
                <a:latin typeface="Ubuntu"/>
              </a:rPr>
              <a:t>Valer</a:t>
            </a:r>
            <a:r>
              <a:rPr lang="en-GB" sz="1200" b="0" i="0" dirty="0">
                <a:effectLst/>
                <a:latin typeface="Ubuntu"/>
              </a:rPr>
              <a:t> </a:t>
            </a:r>
            <a:r>
              <a:rPr lang="en-GB" sz="1200" b="0" i="0" dirty="0" err="1">
                <a:effectLst/>
                <a:latin typeface="Ubuntu"/>
              </a:rPr>
              <a:t>Zetea</a:t>
            </a:r>
            <a:endParaRPr lang="en-GB" sz="1200" dirty="0"/>
          </a:p>
        </p:txBody>
      </p:sp>
      <p:pic>
        <p:nvPicPr>
          <p:cNvPr id="12" name="Picture 11">
            <a:extLst>
              <a:ext uri="{FF2B5EF4-FFF2-40B4-BE49-F238E27FC236}">
                <a16:creationId xmlns:a16="http://schemas.microsoft.com/office/drawing/2014/main" id="{516AB818-E224-43AE-8EDE-50EFE6E493DA}"/>
              </a:ext>
            </a:extLst>
          </p:cNvPr>
          <p:cNvPicPr>
            <a:picLocks noChangeAspect="1"/>
          </p:cNvPicPr>
          <p:nvPr/>
        </p:nvPicPr>
        <p:blipFill>
          <a:blip r:embed="rId4"/>
          <a:stretch>
            <a:fillRect/>
          </a:stretch>
        </p:blipFill>
        <p:spPr>
          <a:xfrm>
            <a:off x="7465924" y="3710167"/>
            <a:ext cx="3998107" cy="2336556"/>
          </a:xfrm>
          <a:prstGeom prst="rect">
            <a:avLst/>
          </a:prstGeom>
        </p:spPr>
      </p:pic>
    </p:spTree>
    <p:extLst>
      <p:ext uri="{BB962C8B-B14F-4D97-AF65-F5344CB8AC3E}">
        <p14:creationId xmlns:p14="http://schemas.microsoft.com/office/powerpoint/2010/main" val="11766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497150" y="605446"/>
            <a:ext cx="11132598" cy="369332"/>
          </a:xfrm>
          <a:prstGeom prst="rect">
            <a:avLst/>
          </a:prstGeom>
          <a:solidFill>
            <a:schemeClr val="accent2">
              <a:lumMod val="20000"/>
              <a:lumOff val="80000"/>
            </a:schemeClr>
          </a:solidFill>
        </p:spPr>
        <p:txBody>
          <a:bodyPr wrap="square" rtlCol="0">
            <a:spAutoFit/>
          </a:bodyPr>
          <a:lstStyle/>
          <a:p>
            <a:r>
              <a:rPr lang="en-GB" b="1" dirty="0"/>
              <a:t>3. TEHNICI IN IMPLEMENTAREA SISTEMULUI DE MANAGEMENT CALITATE</a:t>
            </a:r>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68481"/>
            <a:ext cx="11814256" cy="5863702"/>
          </a:xfrm>
        </p:spPr>
        <p:txBody>
          <a:bodyPr>
            <a:noAutofit/>
          </a:bodyPr>
          <a:lstStyle/>
          <a:p>
            <a:pPr marL="0" indent="0">
              <a:buNone/>
            </a:pPr>
            <a:endParaRPr lang="it-IT" sz="1600" dirty="0"/>
          </a:p>
          <a:p>
            <a:pPr marL="0" indent="0">
              <a:buNone/>
            </a:pPr>
            <a:endParaRPr lang="en-GB" sz="1600" dirty="0"/>
          </a:p>
        </p:txBody>
      </p:sp>
      <p:pic>
        <p:nvPicPr>
          <p:cNvPr id="7" name="Content Placeholder 4">
            <a:extLst>
              <a:ext uri="{FF2B5EF4-FFF2-40B4-BE49-F238E27FC236}">
                <a16:creationId xmlns:a16="http://schemas.microsoft.com/office/drawing/2014/main" id="{C5A22A29-1B6E-4B2F-B52B-75D42A424CED}"/>
              </a:ext>
            </a:extLst>
          </p:cNvPr>
          <p:cNvPicPr>
            <a:picLocks noChangeAspect="1"/>
          </p:cNvPicPr>
          <p:nvPr/>
        </p:nvPicPr>
        <p:blipFill>
          <a:blip r:embed="rId4"/>
          <a:stretch>
            <a:fillRect/>
          </a:stretch>
        </p:blipFill>
        <p:spPr>
          <a:xfrm>
            <a:off x="7327234" y="2103804"/>
            <a:ext cx="4675893" cy="4075932"/>
          </a:xfrm>
          <a:prstGeom prst="rect">
            <a:avLst/>
          </a:prstGeom>
        </p:spPr>
      </p:pic>
      <p:sp>
        <p:nvSpPr>
          <p:cNvPr id="8" name="Content Placeholder 2">
            <a:extLst>
              <a:ext uri="{FF2B5EF4-FFF2-40B4-BE49-F238E27FC236}">
                <a16:creationId xmlns:a16="http://schemas.microsoft.com/office/drawing/2014/main" id="{17956EA4-D6AD-466C-8C66-D9BA8F402F9A}"/>
              </a:ext>
            </a:extLst>
          </p:cNvPr>
          <p:cNvSpPr txBox="1">
            <a:spLocks/>
          </p:cNvSpPr>
          <p:nvPr/>
        </p:nvSpPr>
        <p:spPr>
          <a:xfrm>
            <a:off x="188872" y="2103804"/>
            <a:ext cx="6477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b="1" dirty="0" err="1"/>
              <a:t>Obiectivul</a:t>
            </a:r>
            <a:r>
              <a:rPr lang="en-GB" sz="1600" b="1" dirty="0"/>
              <a:t> </a:t>
            </a:r>
            <a:r>
              <a:rPr lang="en-GB" sz="1600" b="1" dirty="0" err="1"/>
              <a:t>proiectului</a:t>
            </a:r>
            <a:r>
              <a:rPr lang="en-GB" sz="1600" b="1" dirty="0"/>
              <a:t>: </a:t>
            </a:r>
            <a:r>
              <a:rPr lang="en-GB" sz="1600" dirty="0" err="1"/>
              <a:t>Dezvoltarea</a:t>
            </a:r>
            <a:r>
              <a:rPr lang="en-GB" sz="1600" dirty="0"/>
              <a:t> de </a:t>
            </a:r>
            <a:r>
              <a:rPr lang="en-GB" sz="1600" dirty="0" err="1"/>
              <a:t>sisteme</a:t>
            </a:r>
            <a:r>
              <a:rPr lang="en-GB" sz="1600" dirty="0"/>
              <a:t> </a:t>
            </a:r>
            <a:r>
              <a:rPr lang="en-GB" sz="1600" dirty="0" err="1"/>
              <a:t>și</a:t>
            </a:r>
            <a:r>
              <a:rPr lang="en-GB" sz="1600" dirty="0"/>
              <a:t> </a:t>
            </a:r>
            <a:r>
              <a:rPr lang="en-GB" sz="1600" dirty="0" err="1"/>
              <a:t>standarde</a:t>
            </a:r>
            <a:r>
              <a:rPr lang="en-GB" sz="1600" dirty="0"/>
              <a:t> </a:t>
            </a:r>
            <a:r>
              <a:rPr lang="en-GB" sz="1600" dirty="0" err="1"/>
              <a:t>comune</a:t>
            </a:r>
            <a:r>
              <a:rPr lang="en-GB" sz="1600" dirty="0"/>
              <a:t> </a:t>
            </a:r>
            <a:r>
              <a:rPr lang="en-GB" sz="1600" dirty="0" err="1"/>
              <a:t>în</a:t>
            </a:r>
            <a:r>
              <a:rPr lang="en-GB" sz="1600" dirty="0"/>
              <a:t> </a:t>
            </a:r>
            <a:r>
              <a:rPr lang="en-GB" sz="1600" dirty="0" err="1"/>
              <a:t>administrația</a:t>
            </a:r>
            <a:r>
              <a:rPr lang="en-GB" sz="1600" dirty="0"/>
              <a:t> </a:t>
            </a:r>
            <a:r>
              <a:rPr lang="en-GB" sz="1600" dirty="0" err="1"/>
              <a:t>publică</a:t>
            </a:r>
            <a:r>
              <a:rPr lang="en-GB" sz="1600" dirty="0"/>
              <a:t> </a:t>
            </a:r>
            <a:r>
              <a:rPr lang="en-GB" sz="1600" dirty="0" err="1"/>
              <a:t>locală</a:t>
            </a:r>
            <a:r>
              <a:rPr lang="en-GB" sz="1600" dirty="0"/>
              <a:t> </a:t>
            </a:r>
            <a:r>
              <a:rPr lang="en-GB" sz="1600" dirty="0" err="1"/>
              <a:t>pentru</a:t>
            </a:r>
            <a:r>
              <a:rPr lang="en-GB" sz="1600" dirty="0"/>
              <a:t> </a:t>
            </a:r>
            <a:r>
              <a:rPr lang="en-GB" sz="1600" dirty="0" err="1"/>
              <a:t>optimizarea</a:t>
            </a:r>
            <a:r>
              <a:rPr lang="en-GB" sz="1600" dirty="0"/>
              <a:t> </a:t>
            </a:r>
            <a:r>
              <a:rPr lang="en-GB" sz="1600" dirty="0" err="1"/>
              <a:t>implementării</a:t>
            </a:r>
            <a:r>
              <a:rPr lang="en-GB" sz="1600" dirty="0"/>
              <a:t> </a:t>
            </a:r>
            <a:r>
              <a:rPr lang="en-GB" sz="1600" dirty="0" err="1"/>
              <a:t>unitare</a:t>
            </a:r>
            <a:r>
              <a:rPr lang="en-GB" sz="1600" dirty="0"/>
              <a:t> a </a:t>
            </a:r>
            <a:r>
              <a:rPr lang="en-GB" sz="1600" dirty="0" err="1"/>
              <a:t>managementului</a:t>
            </a:r>
            <a:r>
              <a:rPr lang="en-GB" sz="1600" dirty="0"/>
              <a:t>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a:t>
            </a:r>
            <a:r>
              <a:rPr lang="en-GB" sz="1600" dirty="0" err="1"/>
              <a:t>în</a:t>
            </a:r>
            <a:r>
              <a:rPr lang="en-GB" sz="1600" dirty="0"/>
              <a:t> </a:t>
            </a:r>
            <a:r>
              <a:rPr lang="en-GB" sz="1600" dirty="0" err="1"/>
              <a:t>concordanță</a:t>
            </a:r>
            <a:r>
              <a:rPr lang="en-GB" sz="1600" dirty="0"/>
              <a:t> cu </a:t>
            </a:r>
            <a:r>
              <a:rPr lang="en-GB" sz="1600" dirty="0" err="1"/>
              <a:t>Strategia</a:t>
            </a:r>
            <a:r>
              <a:rPr lang="en-GB" sz="1600" dirty="0"/>
              <a:t> </a:t>
            </a:r>
            <a:r>
              <a:rPr lang="en-GB" sz="1600" dirty="0" err="1"/>
              <a:t>pentru</a:t>
            </a:r>
            <a:r>
              <a:rPr lang="en-GB" sz="1600" dirty="0"/>
              <a:t> </a:t>
            </a:r>
            <a:r>
              <a:rPr lang="en-GB" sz="1600" dirty="0" err="1"/>
              <a:t>consolidarea</a:t>
            </a:r>
            <a:r>
              <a:rPr lang="en-GB" sz="1600" dirty="0"/>
              <a:t> </a:t>
            </a:r>
            <a:r>
              <a:rPr lang="en-GB" sz="1600" dirty="0" err="1"/>
              <a:t>administrației</a:t>
            </a:r>
            <a:r>
              <a:rPr lang="en-GB" sz="1600" dirty="0"/>
              <a:t> </a:t>
            </a:r>
            <a:r>
              <a:rPr lang="en-GB" sz="1600" dirty="0" err="1"/>
              <a:t>publice</a:t>
            </a:r>
            <a:r>
              <a:rPr lang="en-GB" sz="1600" dirty="0"/>
              <a:t> 2014-2020 (SCAP 2014 - 2020)</a:t>
            </a:r>
          </a:p>
          <a:p>
            <a:pPr algn="just"/>
            <a:r>
              <a:rPr lang="en-GB" sz="1600" dirty="0" err="1"/>
              <a:t>Proiectul</a:t>
            </a:r>
            <a:r>
              <a:rPr lang="en-GB" sz="1600" dirty="0"/>
              <a:t> a </a:t>
            </a:r>
            <a:r>
              <a:rPr lang="en-GB" sz="1600" dirty="0" err="1"/>
              <a:t>fost</a:t>
            </a:r>
            <a:r>
              <a:rPr lang="en-GB" sz="1600" dirty="0"/>
              <a:t> </a:t>
            </a:r>
            <a:r>
              <a:rPr lang="en-GB" sz="1600" dirty="0" err="1"/>
              <a:t>cofinanțat</a:t>
            </a:r>
            <a:r>
              <a:rPr lang="en-GB" sz="1600" dirty="0"/>
              <a:t> din </a:t>
            </a:r>
            <a:r>
              <a:rPr lang="en-GB" sz="1600" dirty="0" err="1"/>
              <a:t>Fondul</a:t>
            </a:r>
            <a:r>
              <a:rPr lang="en-GB" sz="1600" dirty="0"/>
              <a:t> Social European </a:t>
            </a:r>
            <a:r>
              <a:rPr lang="en-GB" sz="1600" dirty="0" err="1"/>
              <a:t>prin</a:t>
            </a:r>
            <a:r>
              <a:rPr lang="en-GB" sz="1600" dirty="0"/>
              <a:t> </a:t>
            </a:r>
            <a:r>
              <a:rPr lang="en-GB" sz="1600" dirty="0" err="1"/>
              <a:t>Programul</a:t>
            </a:r>
            <a:r>
              <a:rPr lang="en-GB" sz="1600" dirty="0"/>
              <a:t> </a:t>
            </a:r>
            <a:r>
              <a:rPr lang="en-GB" sz="1600" dirty="0" err="1"/>
              <a:t>Operațional</a:t>
            </a:r>
            <a:r>
              <a:rPr lang="en-GB" sz="1600" dirty="0"/>
              <a:t> Capacitate </a:t>
            </a:r>
            <a:r>
              <a:rPr lang="en-GB" sz="1600" dirty="0" err="1"/>
              <a:t>Administrativă</a:t>
            </a:r>
            <a:r>
              <a:rPr lang="en-GB" sz="1600" dirty="0"/>
              <a:t> 2014-2020</a:t>
            </a:r>
          </a:p>
          <a:p>
            <a:pPr algn="just"/>
            <a:r>
              <a:rPr lang="en-GB" sz="1600" b="1" dirty="0" err="1"/>
              <a:t>Rezultate</a:t>
            </a:r>
            <a:r>
              <a:rPr lang="en-GB" sz="1600" b="1" dirty="0"/>
              <a:t>:</a:t>
            </a:r>
          </a:p>
          <a:p>
            <a:pPr algn="just">
              <a:buFont typeface="Wingdings" panose="05000000000000000000" pitchFamily="2" charset="2"/>
              <a:buChar char="ü"/>
            </a:pPr>
            <a:r>
              <a:rPr lang="en-GB" sz="1600" dirty="0" err="1"/>
              <a:t>Certificarea</a:t>
            </a:r>
            <a:r>
              <a:rPr lang="en-GB" sz="1600" dirty="0"/>
              <a:t> </a:t>
            </a:r>
            <a:r>
              <a:rPr lang="en-GB" sz="1600" dirty="0" err="1"/>
              <a:t>Consiliului</a:t>
            </a:r>
            <a:r>
              <a:rPr lang="en-GB" sz="1600" dirty="0"/>
              <a:t> </a:t>
            </a:r>
            <a:r>
              <a:rPr lang="en-GB" sz="1600" dirty="0" err="1"/>
              <a:t>Județean</a:t>
            </a:r>
            <a:r>
              <a:rPr lang="en-GB" sz="1600" dirty="0"/>
              <a:t> </a:t>
            </a:r>
            <a:r>
              <a:rPr lang="en-GB" sz="1600" dirty="0" err="1"/>
              <a:t>Sălaj</a:t>
            </a:r>
            <a:r>
              <a:rPr lang="en-GB" sz="1600" dirty="0"/>
              <a:t> conform </a:t>
            </a:r>
            <a:r>
              <a:rPr lang="en-GB" sz="1600" dirty="0" err="1"/>
              <a:t>sistemului</a:t>
            </a:r>
            <a:r>
              <a:rPr lang="en-GB" sz="1600" dirty="0"/>
              <a:t> SR EN ISO 9001:2015;</a:t>
            </a:r>
          </a:p>
          <a:p>
            <a:pPr algn="just">
              <a:buFont typeface="Wingdings" panose="05000000000000000000" pitchFamily="2" charset="2"/>
              <a:buChar char="ü"/>
            </a:pPr>
            <a:r>
              <a:rPr lang="en-GB" sz="1600" dirty="0"/>
              <a:t>20 </a:t>
            </a:r>
            <a:r>
              <a:rPr lang="en-GB" sz="1600" dirty="0" err="1"/>
              <a:t>angajați</a:t>
            </a:r>
            <a:r>
              <a:rPr lang="en-GB" sz="1600" dirty="0"/>
              <a:t> de la </a:t>
            </a:r>
            <a:r>
              <a:rPr lang="en-GB" sz="1600" dirty="0" err="1"/>
              <a:t>nivelul</a:t>
            </a:r>
            <a:r>
              <a:rPr lang="en-GB" sz="1600" dirty="0"/>
              <a:t> </a:t>
            </a:r>
            <a:r>
              <a:rPr lang="en-GB" sz="1600" dirty="0" err="1"/>
              <a:t>Consiliului</a:t>
            </a:r>
            <a:r>
              <a:rPr lang="en-GB" sz="1600" dirty="0"/>
              <a:t> </a:t>
            </a:r>
            <a:r>
              <a:rPr lang="en-GB" sz="1600" dirty="0" err="1"/>
              <a:t>Județean</a:t>
            </a:r>
            <a:r>
              <a:rPr lang="en-GB" sz="1600" dirty="0"/>
              <a:t> </a:t>
            </a:r>
            <a:r>
              <a:rPr lang="en-GB" sz="1600" dirty="0" err="1"/>
              <a:t>Sălaj</a:t>
            </a:r>
            <a:r>
              <a:rPr lang="en-GB" sz="1600" dirty="0"/>
              <a:t> </a:t>
            </a:r>
            <a:r>
              <a:rPr lang="en-GB" sz="1600" dirty="0" err="1"/>
              <a:t>formați</a:t>
            </a:r>
            <a:r>
              <a:rPr lang="en-GB" sz="1600" dirty="0"/>
              <a:t>/</a:t>
            </a:r>
            <a:r>
              <a:rPr lang="en-GB" sz="1600" dirty="0" err="1"/>
              <a:t>instruiți</a:t>
            </a:r>
            <a:r>
              <a:rPr lang="en-GB" sz="1600" dirty="0"/>
              <a:t> </a:t>
            </a:r>
            <a:r>
              <a:rPr lang="en-GB" sz="1600" dirty="0" err="1"/>
              <a:t>în</a:t>
            </a:r>
            <a:r>
              <a:rPr lang="en-GB" sz="1600" dirty="0"/>
              <a:t> </a:t>
            </a:r>
            <a:r>
              <a:rPr lang="en-GB" sz="1600" dirty="0" err="1"/>
              <a:t>domeniul</a:t>
            </a:r>
            <a:r>
              <a:rPr lang="en-GB" sz="1600" dirty="0"/>
              <a:t> </a:t>
            </a:r>
            <a:r>
              <a:rPr lang="en-GB" sz="1600" dirty="0" err="1"/>
              <a:t>managementului</a:t>
            </a:r>
            <a:r>
              <a:rPr lang="en-GB" sz="1600" dirty="0"/>
              <a:t>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SR EN ISO 9001:2015, cu </a:t>
            </a:r>
            <a:r>
              <a:rPr lang="en-GB" sz="1600" dirty="0" err="1"/>
              <a:t>certificarea</a:t>
            </a:r>
            <a:r>
              <a:rPr lang="en-GB" sz="1600" dirty="0"/>
              <a:t> </a:t>
            </a:r>
            <a:r>
              <a:rPr lang="en-GB" sz="1600" dirty="0" err="1"/>
              <a:t>competențelor</a:t>
            </a:r>
            <a:r>
              <a:rPr lang="en-GB" sz="1600" dirty="0"/>
              <a:t>.</a:t>
            </a:r>
          </a:p>
          <a:p>
            <a:pPr algn="just">
              <a:buFont typeface="Wingdings" panose="05000000000000000000" pitchFamily="2" charset="2"/>
              <a:buChar char="ü"/>
            </a:pPr>
            <a:r>
              <a:rPr lang="en-GB" sz="1600" dirty="0" err="1"/>
              <a:t>Diseminarea</a:t>
            </a:r>
            <a:r>
              <a:rPr lang="en-GB" sz="1600" dirty="0"/>
              <a:t> </a:t>
            </a:r>
            <a:r>
              <a:rPr lang="en-GB" sz="1600" dirty="0" err="1"/>
              <a:t>rezultatelor</a:t>
            </a:r>
            <a:r>
              <a:rPr lang="en-GB" sz="1600" dirty="0"/>
              <a:t> </a:t>
            </a:r>
            <a:r>
              <a:rPr lang="en-GB" sz="1600" dirty="0" err="1"/>
              <a:t>proiectului</a:t>
            </a:r>
            <a:r>
              <a:rPr lang="en-GB" sz="1600" dirty="0"/>
              <a:t> </a:t>
            </a:r>
            <a:r>
              <a:rPr lang="en-GB" sz="1600" dirty="0" err="1"/>
              <a:t>în</a:t>
            </a:r>
            <a:r>
              <a:rPr lang="en-GB" sz="1600" dirty="0"/>
              <a:t> </a:t>
            </a:r>
            <a:r>
              <a:rPr lang="en-GB" sz="1600" dirty="0" err="1"/>
              <a:t>cele</a:t>
            </a:r>
            <a:r>
              <a:rPr lang="en-GB" sz="1600" dirty="0"/>
              <a:t> 57 de UAT-</a:t>
            </a:r>
            <a:r>
              <a:rPr lang="en-GB" sz="1600" dirty="0" err="1"/>
              <a:t>uri</a:t>
            </a:r>
            <a:r>
              <a:rPr lang="en-GB" sz="1600" dirty="0"/>
              <a:t> din </a:t>
            </a:r>
            <a:r>
              <a:rPr lang="en-GB" sz="1600" dirty="0" err="1"/>
              <a:t>mediul</a:t>
            </a:r>
            <a:r>
              <a:rPr lang="en-GB" sz="1600" dirty="0"/>
              <a:t> rural la </a:t>
            </a:r>
            <a:r>
              <a:rPr lang="en-GB" sz="1600" dirty="0" err="1"/>
              <a:t>nivelul</a:t>
            </a:r>
            <a:r>
              <a:rPr lang="en-GB" sz="1600" dirty="0"/>
              <a:t> </a:t>
            </a:r>
            <a:r>
              <a:rPr lang="en-GB" sz="1600" dirty="0" err="1"/>
              <a:t>județului</a:t>
            </a:r>
            <a:r>
              <a:rPr lang="en-GB" sz="1600" dirty="0"/>
              <a:t> </a:t>
            </a:r>
            <a:r>
              <a:rPr lang="en-GB" sz="1600" dirty="0" err="1"/>
              <a:t>Sălaj</a:t>
            </a:r>
            <a:r>
              <a:rPr lang="en-GB" sz="1600" dirty="0"/>
              <a:t>.</a:t>
            </a:r>
          </a:p>
          <a:p>
            <a:pPr algn="just"/>
            <a:r>
              <a:rPr lang="en-GB" sz="1600" dirty="0" err="1"/>
              <a:t>Perioada</a:t>
            </a:r>
            <a:r>
              <a:rPr lang="en-GB" sz="1600" dirty="0"/>
              <a:t> </a:t>
            </a:r>
            <a:r>
              <a:rPr lang="en-GB" sz="1600" dirty="0" err="1"/>
              <a:t>derularii</a:t>
            </a:r>
            <a:r>
              <a:rPr lang="en-GB" sz="1600" dirty="0"/>
              <a:t> </a:t>
            </a:r>
            <a:r>
              <a:rPr lang="en-GB" sz="1600" dirty="0" err="1"/>
              <a:t>proiectului</a:t>
            </a:r>
            <a:r>
              <a:rPr lang="en-GB" sz="1600" dirty="0"/>
              <a:t>: 12 </a:t>
            </a:r>
            <a:r>
              <a:rPr lang="en-GB" sz="1600" dirty="0" err="1"/>
              <a:t>luni</a:t>
            </a:r>
            <a:r>
              <a:rPr lang="en-GB" sz="1600" dirty="0"/>
              <a:t>, 23.07.2018 - 22.07.2019</a:t>
            </a:r>
          </a:p>
        </p:txBody>
      </p:sp>
      <p:sp>
        <p:nvSpPr>
          <p:cNvPr id="9" name="Content Placeholder 2">
            <a:extLst>
              <a:ext uri="{FF2B5EF4-FFF2-40B4-BE49-F238E27FC236}">
                <a16:creationId xmlns:a16="http://schemas.microsoft.com/office/drawing/2014/main" id="{E1F5AAD4-05A9-4189-903B-2D6FA75A3F4B}"/>
              </a:ext>
            </a:extLst>
          </p:cNvPr>
          <p:cNvSpPr txBox="1">
            <a:spLocks/>
          </p:cNvSpPr>
          <p:nvPr/>
        </p:nvSpPr>
        <p:spPr>
          <a:xfrm>
            <a:off x="311498" y="1302667"/>
            <a:ext cx="10397010" cy="1061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3. </a:t>
            </a:r>
            <a:r>
              <a:rPr lang="en-GB" sz="1600" dirty="0" err="1"/>
              <a:t>Implementarea</a:t>
            </a:r>
            <a:r>
              <a:rPr lang="en-GB" sz="1600" dirty="0"/>
              <a:t> </a:t>
            </a:r>
            <a:r>
              <a:rPr lang="en-GB" sz="1600" dirty="0" err="1"/>
              <a:t>sistemului</a:t>
            </a:r>
            <a:r>
              <a:rPr lang="en-GB" sz="1600" dirty="0"/>
              <a:t> de management al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conform SR EN ISO 9001:2015 </a:t>
            </a:r>
            <a:r>
              <a:rPr lang="en-GB" sz="1600" dirty="0" err="1"/>
              <a:t>în</a:t>
            </a:r>
            <a:r>
              <a:rPr lang="en-GB" sz="1600" dirty="0"/>
              <a:t> </a:t>
            </a:r>
            <a:r>
              <a:rPr lang="en-GB" sz="1600" dirty="0" err="1"/>
              <a:t>cadrul</a:t>
            </a:r>
            <a:r>
              <a:rPr lang="en-GB" sz="1600" b="1" dirty="0"/>
              <a:t> </a:t>
            </a:r>
            <a:r>
              <a:rPr lang="en-GB" sz="1600" b="1" dirty="0" err="1"/>
              <a:t>Consiliului</a:t>
            </a:r>
            <a:r>
              <a:rPr lang="en-GB" sz="1600" b="1" dirty="0"/>
              <a:t> </a:t>
            </a:r>
            <a:r>
              <a:rPr lang="en-GB" sz="1600" b="1" dirty="0" err="1"/>
              <a:t>Județean</a:t>
            </a:r>
            <a:r>
              <a:rPr lang="en-GB" sz="1600" b="1" dirty="0"/>
              <a:t> </a:t>
            </a:r>
            <a:r>
              <a:rPr lang="en-GB" sz="1600" b="1" dirty="0" err="1"/>
              <a:t>Sălaj</a:t>
            </a:r>
            <a:endParaRPr lang="en-GB" sz="1600" b="1" dirty="0"/>
          </a:p>
          <a:p>
            <a:pPr marL="0" indent="0">
              <a:buNone/>
            </a:pPr>
            <a:r>
              <a:rPr lang="en-GB" sz="1600" dirty="0"/>
              <a:t>Cod SIPOCA 472/Cod </a:t>
            </a:r>
            <a:r>
              <a:rPr lang="en-GB" sz="1600" dirty="0" err="1"/>
              <a:t>MySMIS</a:t>
            </a:r>
            <a:r>
              <a:rPr lang="en-GB" sz="1600" dirty="0"/>
              <a:t> 119429</a:t>
            </a:r>
          </a:p>
        </p:txBody>
      </p:sp>
      <p:sp>
        <p:nvSpPr>
          <p:cNvPr id="10" name="TextBox 9">
            <a:extLst>
              <a:ext uri="{FF2B5EF4-FFF2-40B4-BE49-F238E27FC236}">
                <a16:creationId xmlns:a16="http://schemas.microsoft.com/office/drawing/2014/main" id="{AEE17F4D-AA86-447B-A735-4FE9275EFE3F}"/>
              </a:ext>
            </a:extLst>
          </p:cNvPr>
          <p:cNvSpPr txBox="1"/>
          <p:nvPr/>
        </p:nvSpPr>
        <p:spPr>
          <a:xfrm>
            <a:off x="393142" y="933335"/>
            <a:ext cx="9282164" cy="369332"/>
          </a:xfrm>
          <a:prstGeom prst="rect">
            <a:avLst/>
          </a:prstGeom>
          <a:noFill/>
        </p:spPr>
        <p:txBody>
          <a:bodyPr wrap="square">
            <a:spAutoFit/>
          </a:bodyPr>
          <a:lstStyle/>
          <a:p>
            <a:pPr marL="0" indent="0">
              <a:buNone/>
            </a:pPr>
            <a:r>
              <a:rPr lang="it-IT" sz="1800" b="1" dirty="0"/>
              <a:t>LECTII INVATATE DIN EXPERIENTA IMPLEMENTARII SMC IN CADRUL UNOR INSTITUTII PUBLICE </a:t>
            </a:r>
          </a:p>
        </p:txBody>
      </p:sp>
    </p:spTree>
    <p:extLst>
      <p:ext uri="{BB962C8B-B14F-4D97-AF65-F5344CB8AC3E}">
        <p14:creationId xmlns:p14="http://schemas.microsoft.com/office/powerpoint/2010/main" val="192783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497150" y="605446"/>
            <a:ext cx="11132598" cy="369332"/>
          </a:xfrm>
          <a:prstGeom prst="rect">
            <a:avLst/>
          </a:prstGeom>
          <a:solidFill>
            <a:schemeClr val="accent2">
              <a:lumMod val="20000"/>
              <a:lumOff val="80000"/>
            </a:schemeClr>
          </a:solidFill>
        </p:spPr>
        <p:txBody>
          <a:bodyPr wrap="square" rtlCol="0">
            <a:spAutoFit/>
          </a:bodyPr>
          <a:lstStyle/>
          <a:p>
            <a:r>
              <a:rPr lang="en-GB" b="1" dirty="0"/>
              <a:t>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D09B45-8E37-4C23-BE5B-07B45A138B90}"/>
              </a:ext>
            </a:extLst>
          </p:cNvPr>
          <p:cNvSpPr txBox="1"/>
          <p:nvPr/>
        </p:nvSpPr>
        <p:spPr>
          <a:xfrm>
            <a:off x="393142" y="933335"/>
            <a:ext cx="9282164" cy="369332"/>
          </a:xfrm>
          <a:prstGeom prst="rect">
            <a:avLst/>
          </a:prstGeom>
          <a:noFill/>
        </p:spPr>
        <p:txBody>
          <a:bodyPr wrap="square">
            <a:spAutoFit/>
          </a:bodyPr>
          <a:lstStyle/>
          <a:p>
            <a:pPr marL="0" indent="0">
              <a:buNone/>
            </a:pPr>
            <a:r>
              <a:rPr lang="it-IT" sz="1800" b="1" dirty="0"/>
              <a:t>LECTII INVATATE DIN EXPERIENTA IMPLEMENTARII SMC IN CADRUL UNOR INSTITUTII PUBLICE </a:t>
            </a:r>
          </a:p>
        </p:txBody>
      </p:sp>
      <p:sp>
        <p:nvSpPr>
          <p:cNvPr id="10" name="TextBox 9">
            <a:extLst>
              <a:ext uri="{FF2B5EF4-FFF2-40B4-BE49-F238E27FC236}">
                <a16:creationId xmlns:a16="http://schemas.microsoft.com/office/drawing/2014/main" id="{039BF902-2650-4BF3-BFA2-B14ADC4F9017}"/>
              </a:ext>
            </a:extLst>
          </p:cNvPr>
          <p:cNvSpPr txBox="1"/>
          <p:nvPr/>
        </p:nvSpPr>
        <p:spPr>
          <a:xfrm>
            <a:off x="91063" y="3239384"/>
            <a:ext cx="9886322" cy="3539430"/>
          </a:xfrm>
          <a:prstGeom prst="rect">
            <a:avLst/>
          </a:prstGeom>
          <a:noFill/>
        </p:spPr>
        <p:txBody>
          <a:bodyPr wrap="square">
            <a:spAutoFit/>
          </a:bodyPr>
          <a:lstStyle/>
          <a:p>
            <a:pPr algn="just"/>
            <a:r>
              <a:rPr lang="en-GB" sz="1400" b="1" i="0" dirty="0" err="1">
                <a:effectLst/>
                <a:latin typeface="Open Sans" panose="020B0606030504020204" pitchFamily="34" charset="0"/>
              </a:rPr>
              <a:t>Rezultatele</a:t>
            </a:r>
            <a:r>
              <a:rPr lang="en-GB" sz="1400" b="1" i="0" dirty="0">
                <a:effectLst/>
                <a:latin typeface="Open Sans" panose="020B0606030504020204" pitchFamily="34" charset="0"/>
              </a:rPr>
              <a:t> </a:t>
            </a:r>
            <a:r>
              <a:rPr lang="en-GB" sz="1400" b="1" i="0" dirty="0" err="1">
                <a:effectLst/>
                <a:latin typeface="Open Sans" panose="020B0606030504020204" pitchFamily="34" charset="0"/>
              </a:rPr>
              <a:t>proiectului</a:t>
            </a:r>
            <a:r>
              <a:rPr lang="en-GB" sz="1400" b="1" i="0" dirty="0">
                <a:effectLst/>
                <a:latin typeface="Open Sans" panose="020B0606030504020204" pitchFamily="34" charset="0"/>
              </a:rPr>
              <a:t> sunt:</a:t>
            </a:r>
            <a:endParaRPr lang="en-GB" sz="1400" b="0" i="0" dirty="0">
              <a:effectLst/>
              <a:latin typeface="Open Sans" panose="020B0606030504020204" pitchFamily="34" charset="0"/>
            </a:endParaRPr>
          </a:p>
          <a:p>
            <a:pPr marL="285750" indent="-285750" algn="just">
              <a:buFont typeface="Wingdings" panose="05000000000000000000" pitchFamily="2" charset="2"/>
              <a:buChar char="ü"/>
            </a:pPr>
            <a:r>
              <a:rPr lang="en-GB" sz="1400" b="0" i="0" dirty="0">
                <a:effectLst/>
                <a:latin typeface="Open Sans" panose="020B0606030504020204" pitchFamily="34" charset="0"/>
              </a:rPr>
              <a:t>instrument de auto-</a:t>
            </a:r>
            <a:r>
              <a:rPr lang="en-GB" sz="1400" b="0" i="0" dirty="0" err="1">
                <a:effectLst/>
                <a:latin typeface="Open Sans" panose="020B0606030504020204" pitchFamily="34" charset="0"/>
              </a:rPr>
              <a:t>evaluare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modului</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funcţionare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instituțiilor</a:t>
            </a:r>
            <a:r>
              <a:rPr lang="en-GB" sz="1400" b="0" i="0" dirty="0">
                <a:effectLst/>
                <a:latin typeface="Open Sans" panose="020B0606030504020204" pitchFamily="34" charset="0"/>
              </a:rPr>
              <a:t> </a:t>
            </a:r>
            <a:r>
              <a:rPr lang="en-GB" sz="1400" b="0" i="0" dirty="0" err="1">
                <a:effectLst/>
                <a:latin typeface="Open Sans" panose="020B0606030504020204" pitchFamily="34" charset="0"/>
              </a:rPr>
              <a:t>administrației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publice</a:t>
            </a:r>
            <a:r>
              <a:rPr lang="en-GB" sz="1400" b="0" i="0" dirty="0">
                <a:effectLst/>
                <a:latin typeface="Open Sans" panose="020B0606030504020204" pitchFamily="34" charset="0"/>
              </a:rPr>
              <a:t> (CAF) </a:t>
            </a:r>
            <a:r>
              <a:rPr lang="en-GB" sz="1400" b="0" i="0" dirty="0" err="1">
                <a:effectLst/>
                <a:latin typeface="Open Sans" panose="020B0606030504020204" pitchFamily="34" charset="0"/>
              </a:rPr>
              <a:t>implementat</a:t>
            </a:r>
            <a:r>
              <a:rPr lang="en-GB" sz="1400" b="0" i="0" dirty="0">
                <a:effectLst/>
                <a:latin typeface="Open Sans" panose="020B0606030504020204" pitchFamily="34" charset="0"/>
              </a:rPr>
              <a:t> la </a:t>
            </a:r>
            <a:r>
              <a:rPr lang="en-GB" sz="1400" b="0" i="0" dirty="0" err="1">
                <a:effectLst/>
                <a:latin typeface="Open Sans" panose="020B0606030504020204" pitchFamily="34" charset="0"/>
              </a:rPr>
              <a:t>nivelul</a:t>
            </a:r>
            <a:r>
              <a:rPr lang="en-GB" sz="1400" b="0" i="0" dirty="0">
                <a:effectLst/>
                <a:latin typeface="Open Sans" panose="020B0606030504020204" pitchFamily="34" charset="0"/>
              </a:rPr>
              <a:t> MAI (</a:t>
            </a:r>
            <a:r>
              <a:rPr lang="en-GB" sz="1400" b="0" i="0" dirty="0" err="1">
                <a:effectLst/>
                <a:latin typeface="Open Sans" panose="020B0606030504020204" pitchFamily="34" charset="0"/>
              </a:rPr>
              <a:t>Aparat</a:t>
            </a:r>
            <a:r>
              <a:rPr lang="en-GB" sz="1400" b="0" i="0" dirty="0">
                <a:effectLst/>
                <a:latin typeface="Open Sans" panose="020B0606030504020204" pitchFamily="34" charset="0"/>
              </a:rPr>
              <a:t> Central  – DSU, DM, CCM, </a:t>
            </a:r>
            <a:r>
              <a:rPr lang="en-GB" sz="1400" b="0" i="0" dirty="0" err="1">
                <a:effectLst/>
                <a:latin typeface="Open Sans" panose="020B0606030504020204" pitchFamily="34" charset="0"/>
              </a:rPr>
              <a:t>inclusiv</a:t>
            </a:r>
            <a:r>
              <a:rPr lang="en-GB" sz="1400" b="0" i="0" dirty="0">
                <a:effectLst/>
                <a:latin typeface="Open Sans" panose="020B0606030504020204" pitchFamily="34" charset="0"/>
              </a:rPr>
              <a:t> IGSU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IGAv</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CPS, pe </a:t>
            </a:r>
            <a:r>
              <a:rPr lang="en-GB" sz="1400" b="0" i="0" dirty="0" err="1">
                <a:effectLst/>
                <a:latin typeface="Open Sans" panose="020B0606030504020204" pitchFamily="34" charset="0"/>
              </a:rPr>
              <a:t>activitatea</a:t>
            </a:r>
            <a:r>
              <a:rPr lang="en-GB" sz="1400" b="0" i="0" dirty="0">
                <a:effectLst/>
                <a:latin typeface="Open Sans" panose="020B0606030504020204" pitchFamily="34" charset="0"/>
              </a:rPr>
              <a:t> din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a:t>
            </a:r>
          </a:p>
          <a:p>
            <a:pPr marL="285750" indent="-285750" algn="just">
              <a:buFont typeface="Wingdings" panose="05000000000000000000" pitchFamily="2" charset="2"/>
              <a:buChar char="ü"/>
            </a:pPr>
            <a:r>
              <a:rPr lang="en-GB" sz="1400" b="0" i="0" dirty="0">
                <a:effectLst/>
                <a:latin typeface="Open Sans" panose="020B0606030504020204" pitchFamily="34" charset="0"/>
              </a:rPr>
              <a:t>Standard SR EN ISO 9001:2015 </a:t>
            </a:r>
            <a:r>
              <a:rPr lang="en-GB" sz="1400" b="0" i="0" dirty="0" err="1">
                <a:effectLst/>
                <a:latin typeface="Open Sans" panose="020B0606030504020204" pitchFamily="34" charset="0"/>
              </a:rPr>
              <a:t>implementat</a:t>
            </a:r>
            <a:r>
              <a:rPr lang="en-GB" sz="1400" b="0" i="0" dirty="0">
                <a:effectLst/>
                <a:latin typeface="Open Sans" panose="020B0606030504020204" pitchFamily="34" charset="0"/>
              </a:rPr>
              <a:t> la </a:t>
            </a:r>
            <a:r>
              <a:rPr lang="en-GB" sz="1400" b="0" i="0" dirty="0" err="1">
                <a:effectLst/>
                <a:latin typeface="Open Sans" panose="020B0606030504020204" pitchFamily="34" charset="0"/>
              </a:rPr>
              <a:t>nivelul</a:t>
            </a:r>
            <a:r>
              <a:rPr lang="en-GB" sz="1400" b="0" i="0" dirty="0">
                <a:effectLst/>
                <a:latin typeface="Open Sans" panose="020B0606030504020204" pitchFamily="34" charset="0"/>
              </a:rPr>
              <a:t> MAI (</a:t>
            </a:r>
            <a:r>
              <a:rPr lang="en-GB" sz="1400" b="0" i="0" dirty="0" err="1">
                <a:effectLst/>
                <a:latin typeface="Open Sans" panose="020B0606030504020204" pitchFamily="34" charset="0"/>
              </a:rPr>
              <a:t>Aparat</a:t>
            </a:r>
            <a:r>
              <a:rPr lang="en-GB" sz="1400" b="0" i="0" dirty="0">
                <a:effectLst/>
                <a:latin typeface="Open Sans" panose="020B0606030504020204" pitchFamily="34" charset="0"/>
              </a:rPr>
              <a:t> Central – DSU, DM, </a:t>
            </a:r>
            <a:r>
              <a:rPr lang="en-GB" sz="1400" b="0" i="0" dirty="0" err="1">
                <a:effectLst/>
                <a:latin typeface="Open Sans" panose="020B0606030504020204" pitchFamily="34" charset="0"/>
              </a:rPr>
              <a:t>inclusiv</a:t>
            </a:r>
            <a:r>
              <a:rPr lang="en-GB" sz="1400" b="0" i="0" dirty="0">
                <a:effectLst/>
                <a:latin typeface="Open Sans" panose="020B0606030504020204" pitchFamily="34" charset="0"/>
              </a:rPr>
              <a:t> IGSU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IGAv</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CPS, pe </a:t>
            </a:r>
            <a:r>
              <a:rPr lang="en-GB" sz="1400" b="0" i="0" dirty="0" err="1">
                <a:effectLst/>
                <a:latin typeface="Open Sans" panose="020B0606030504020204" pitchFamily="34" charset="0"/>
              </a:rPr>
              <a:t>activitatea</a:t>
            </a:r>
            <a:r>
              <a:rPr lang="en-GB" sz="1400" b="0" i="0" dirty="0">
                <a:effectLst/>
                <a:latin typeface="Open Sans" panose="020B0606030504020204" pitchFamily="34" charset="0"/>
              </a:rPr>
              <a:t> din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a:t>
            </a:r>
          </a:p>
          <a:p>
            <a:pPr marL="285750" indent="-285750" algn="just">
              <a:buFont typeface="Wingdings" panose="05000000000000000000" pitchFamily="2" charset="2"/>
              <a:buChar char="ü"/>
            </a:pPr>
            <a:r>
              <a:rPr lang="en-GB" sz="1400" b="0" i="0" dirty="0">
                <a:effectLst/>
                <a:latin typeface="Open Sans" panose="020B0606030504020204" pitchFamily="34" charset="0"/>
              </a:rPr>
              <a:t>instrument de management al </a:t>
            </a:r>
            <a:r>
              <a:rPr lang="en-GB" sz="1400" b="0" i="0" dirty="0" err="1">
                <a:effectLst/>
                <a:latin typeface="Open Sans" panose="020B0606030504020204" pitchFamily="34" charset="0"/>
              </a:rPr>
              <a:t>performanței</a:t>
            </a:r>
            <a:r>
              <a:rPr lang="en-GB" sz="1400" b="0" i="0" dirty="0">
                <a:effectLst/>
                <a:latin typeface="Open Sans" panose="020B0606030504020204" pitchFamily="34" charset="0"/>
              </a:rPr>
              <a:t> – Balanced Scorecard (BSC) </a:t>
            </a:r>
            <a:r>
              <a:rPr lang="en-GB" sz="1400" b="0" i="0" dirty="0" err="1">
                <a:effectLst/>
                <a:latin typeface="Open Sans" panose="020B0606030504020204" pitchFamily="34" charset="0"/>
              </a:rPr>
              <a:t>implementat</a:t>
            </a:r>
            <a:r>
              <a:rPr lang="en-GB" sz="1400" b="0" i="0" dirty="0">
                <a:effectLst/>
                <a:latin typeface="Open Sans" panose="020B0606030504020204" pitchFamily="34" charset="0"/>
              </a:rPr>
              <a:t> la </a:t>
            </a:r>
            <a:r>
              <a:rPr lang="en-GB" sz="1400" b="0" i="0" dirty="0" err="1">
                <a:effectLst/>
                <a:latin typeface="Open Sans" panose="020B0606030504020204" pitchFamily="34" charset="0"/>
              </a:rPr>
              <a:t>nivelul</a:t>
            </a:r>
            <a:r>
              <a:rPr lang="en-GB" sz="1400" b="0" i="0" dirty="0">
                <a:effectLst/>
                <a:latin typeface="Open Sans" panose="020B0606030504020204" pitchFamily="34" charset="0"/>
              </a:rPr>
              <a:t> MAI (</a:t>
            </a:r>
            <a:r>
              <a:rPr lang="en-GB" sz="1400" b="0" i="0" dirty="0" err="1">
                <a:effectLst/>
                <a:latin typeface="Open Sans" panose="020B0606030504020204" pitchFamily="34" charset="0"/>
              </a:rPr>
              <a:t>Aparat</a:t>
            </a:r>
            <a:r>
              <a:rPr lang="en-GB" sz="1400" b="0" i="0" dirty="0">
                <a:effectLst/>
                <a:latin typeface="Open Sans" panose="020B0606030504020204" pitchFamily="34" charset="0"/>
              </a:rPr>
              <a:t> Central – DSU, DM, CCM, </a:t>
            </a:r>
            <a:r>
              <a:rPr lang="en-GB" sz="1400" b="0" i="0" dirty="0" err="1">
                <a:effectLst/>
                <a:latin typeface="Open Sans" panose="020B0606030504020204" pitchFamily="34" charset="0"/>
              </a:rPr>
              <a:t>inclusiv</a:t>
            </a:r>
            <a:r>
              <a:rPr lang="en-GB" sz="1400" b="0" i="0" dirty="0">
                <a:effectLst/>
                <a:latin typeface="Open Sans" panose="020B0606030504020204" pitchFamily="34" charset="0"/>
              </a:rPr>
              <a:t> IGSU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IGAv</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CPS, pe </a:t>
            </a:r>
            <a:r>
              <a:rPr lang="en-GB" sz="1400" b="0" i="0" dirty="0" err="1">
                <a:effectLst/>
                <a:latin typeface="Open Sans" panose="020B0606030504020204" pitchFamily="34" charset="0"/>
              </a:rPr>
              <a:t>activitatea</a:t>
            </a:r>
            <a:r>
              <a:rPr lang="en-GB" sz="1400" b="0" i="0" dirty="0">
                <a:effectLst/>
                <a:latin typeface="Open Sans" panose="020B0606030504020204" pitchFamily="34" charset="0"/>
              </a:rPr>
              <a:t> din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a:t>
            </a:r>
          </a:p>
          <a:p>
            <a:pPr marL="285750" indent="-285750" algn="just">
              <a:buFont typeface="Wingdings" panose="05000000000000000000" pitchFamily="2" charset="2"/>
              <a:buChar char="ü"/>
            </a:pPr>
            <a:r>
              <a:rPr lang="en-GB" sz="1400" b="0" i="0" dirty="0">
                <a:effectLst/>
                <a:latin typeface="Open Sans" panose="020B0606030504020204" pitchFamily="34" charset="0"/>
              </a:rPr>
              <a:t>432 </a:t>
            </a:r>
            <a:r>
              <a:rPr lang="en-GB" sz="1400" b="0" i="0" dirty="0" err="1">
                <a:effectLst/>
                <a:latin typeface="Open Sans" panose="020B0606030504020204" pitchFamily="34" charset="0"/>
              </a:rPr>
              <a:t>persoane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instruite</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în</a:t>
            </a:r>
            <a:r>
              <a:rPr lang="en-GB" sz="1400" b="0" i="0" dirty="0">
                <a:effectLst/>
                <a:latin typeface="Open Sans" panose="020B0606030504020204" pitchFamily="34" charset="0"/>
              </a:rPr>
              <a:t> </a:t>
            </a:r>
            <a:r>
              <a:rPr lang="en-GB" sz="1400" b="0" i="0" dirty="0" err="1">
                <a:effectLst/>
                <a:latin typeface="Open Sans" panose="020B0606030504020204" pitchFamily="34" charset="0"/>
              </a:rPr>
              <a:t>domeniile</a:t>
            </a:r>
            <a:r>
              <a:rPr lang="en-GB" sz="1400" b="0" i="0" dirty="0">
                <a:effectLst/>
                <a:latin typeface="Open Sans" panose="020B0606030504020204" pitchFamily="34" charset="0"/>
              </a:rPr>
              <a:t>: auto-</a:t>
            </a:r>
            <a:r>
              <a:rPr lang="en-GB" sz="1400" b="0" i="0" dirty="0" err="1">
                <a:effectLst/>
                <a:latin typeface="Open Sans" panose="020B0606030504020204" pitchFamily="34" charset="0"/>
              </a:rPr>
              <a:t>evaluării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modului</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funcţionare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instituțiilor</a:t>
            </a:r>
            <a:r>
              <a:rPr lang="en-GB" sz="1400" b="0" i="0" dirty="0">
                <a:effectLst/>
                <a:latin typeface="Open Sans" panose="020B0606030504020204" pitchFamily="34" charset="0"/>
              </a:rPr>
              <a:t> </a:t>
            </a:r>
            <a:r>
              <a:rPr lang="en-GB" sz="1400" b="0" i="0" dirty="0" err="1">
                <a:effectLst/>
                <a:latin typeface="Open Sans" panose="020B0606030504020204" pitchFamily="34" charset="0"/>
              </a:rPr>
              <a:t>administrației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publice</a:t>
            </a:r>
            <a:r>
              <a:rPr lang="en-GB" sz="1400" b="0" i="0" dirty="0">
                <a:effectLst/>
                <a:latin typeface="Open Sans" panose="020B0606030504020204" pitchFamily="34" charset="0"/>
              </a:rPr>
              <a:t> (CAF); </a:t>
            </a:r>
            <a:r>
              <a:rPr lang="en-GB" sz="1400" b="0" i="0" dirty="0" err="1">
                <a:effectLst/>
                <a:latin typeface="Open Sans" panose="020B0606030504020204" pitchFamily="34" charset="0"/>
              </a:rPr>
              <a:t>managementului</a:t>
            </a:r>
            <a:r>
              <a:rPr lang="en-GB" sz="1400" b="0" i="0" dirty="0">
                <a:effectLst/>
                <a:latin typeface="Open Sans" panose="020B0606030504020204" pitchFamily="34" charset="0"/>
              </a:rPr>
              <a:t> </a:t>
            </a:r>
            <a:r>
              <a:rPr lang="en-GB" sz="1400" b="0" i="0" dirty="0" err="1">
                <a:effectLst/>
                <a:latin typeface="Open Sans" panose="020B0606030504020204" pitchFamily="34" charset="0"/>
              </a:rPr>
              <a:t>calității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a:t>
            </a:r>
            <a:r>
              <a:rPr lang="en-GB" sz="1400" b="0" i="0" dirty="0" err="1">
                <a:effectLst/>
                <a:latin typeface="Open Sans" panose="020B0606030504020204" pitchFamily="34" charset="0"/>
              </a:rPr>
              <a:t>managementului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performanței</a:t>
            </a:r>
            <a:r>
              <a:rPr lang="en-GB" sz="1400" b="0" i="0" dirty="0">
                <a:effectLst/>
                <a:latin typeface="Open Sans" panose="020B0606030504020204" pitchFamily="34" charset="0"/>
              </a:rPr>
              <a:t> – Balanced Scorecard (BSC)</a:t>
            </a:r>
          </a:p>
          <a:p>
            <a:pPr algn="just"/>
            <a:r>
              <a:rPr lang="en-GB" sz="1400" b="0" i="0" dirty="0">
                <a:effectLst/>
                <a:latin typeface="Open Sans" panose="020B0606030504020204" pitchFamily="34" charset="0"/>
              </a:rPr>
              <a:t>De </a:t>
            </a:r>
            <a:r>
              <a:rPr lang="en-GB" sz="1400" b="0" i="0" dirty="0" err="1">
                <a:effectLst/>
                <a:latin typeface="Open Sans" panose="020B0606030504020204" pitchFamily="34" charset="0"/>
              </a:rPr>
              <a:t>rezultatele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proiectului</a:t>
            </a:r>
            <a:r>
              <a:rPr lang="en-GB" sz="1400" b="0" i="0" dirty="0">
                <a:effectLst/>
                <a:latin typeface="Open Sans" panose="020B0606030504020204" pitchFamily="34" charset="0"/>
              </a:rPr>
              <a:t> </a:t>
            </a:r>
            <a:r>
              <a:rPr lang="en-GB" sz="1400" b="0" i="0" dirty="0" err="1">
                <a:effectLst/>
                <a:latin typeface="Open Sans" panose="020B0606030504020204" pitchFamily="34" charset="0"/>
              </a:rPr>
              <a:t>vor</a:t>
            </a:r>
            <a:r>
              <a:rPr lang="en-GB" sz="1400" b="0" i="0" dirty="0">
                <a:effectLst/>
                <a:latin typeface="Open Sans" panose="020B0606030504020204" pitchFamily="34" charset="0"/>
              </a:rPr>
              <a:t> beneficia </a:t>
            </a:r>
            <a:r>
              <a:rPr lang="en-GB" sz="1400" b="0" i="0" dirty="0" err="1">
                <a:effectLst/>
                <a:latin typeface="Open Sans" panose="020B0606030504020204" pitchFamily="34" charset="0"/>
              </a:rPr>
              <a:t>peste</a:t>
            </a:r>
            <a:r>
              <a:rPr lang="en-GB" sz="1400" b="0" i="0" dirty="0">
                <a:effectLst/>
                <a:latin typeface="Open Sans" panose="020B0606030504020204" pitchFamily="34" charset="0"/>
              </a:rPr>
              <a:t> 26.000 de </a:t>
            </a:r>
            <a:r>
              <a:rPr lang="en-GB" sz="1400" b="0" i="0" dirty="0" err="1">
                <a:effectLst/>
                <a:latin typeface="Open Sans" panose="020B0606030504020204" pitchFamily="34" charset="0"/>
              </a:rPr>
              <a:t>angajați</a:t>
            </a:r>
            <a:r>
              <a:rPr lang="en-GB" sz="1400" b="0" i="0" dirty="0">
                <a:effectLst/>
                <a:latin typeface="Open Sans" panose="020B0606030504020204" pitchFamily="34" charset="0"/>
              </a:rPr>
              <a:t> ai MAI care </a:t>
            </a:r>
            <a:r>
              <a:rPr lang="en-GB" sz="1400" b="0" i="0" dirty="0" err="1">
                <a:effectLst/>
                <a:latin typeface="Open Sans" panose="020B0606030504020204" pitchFamily="34" charset="0"/>
              </a:rPr>
              <a:t>activează</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în</a:t>
            </a:r>
            <a:r>
              <a:rPr lang="en-GB" sz="1400" b="0" i="0" dirty="0">
                <a:effectLst/>
                <a:latin typeface="Open Sans" panose="020B0606030504020204" pitchFamily="34" charset="0"/>
              </a:rPr>
              <a:t>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 precum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populația</a:t>
            </a:r>
            <a:r>
              <a:rPr lang="en-GB" sz="1400" b="0" i="0" dirty="0">
                <a:effectLst/>
                <a:latin typeface="Open Sans" panose="020B0606030504020204" pitchFamily="34" charset="0"/>
              </a:rPr>
              <a:t> de pe </a:t>
            </a:r>
            <a:r>
              <a:rPr lang="en-GB" sz="1400" b="0" i="0" dirty="0" err="1">
                <a:effectLst/>
                <a:latin typeface="Open Sans" panose="020B0606030504020204" pitchFamily="34" charset="0"/>
              </a:rPr>
              <a:t>întreg</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ţării</a:t>
            </a:r>
            <a:r>
              <a:rPr lang="en-GB" sz="1400" b="0" i="0" dirty="0">
                <a:effectLst/>
                <a:latin typeface="Open Sans" panose="020B0606030504020204" pitchFamily="34" charset="0"/>
              </a:rPr>
              <a:t> care </a:t>
            </a:r>
            <a:r>
              <a:rPr lang="en-GB" sz="1400" b="0" i="0" dirty="0" err="1">
                <a:effectLst/>
                <a:latin typeface="Open Sans" panose="020B0606030504020204" pitchFamily="34" charset="0"/>
              </a:rPr>
              <a:t>va</a:t>
            </a:r>
            <a:r>
              <a:rPr lang="en-GB" sz="1400" b="0" i="0" dirty="0">
                <a:effectLst/>
                <a:latin typeface="Open Sans" panose="020B0606030504020204" pitchFamily="34" charset="0"/>
              </a:rPr>
              <a:t> beneficia de </a:t>
            </a:r>
            <a:r>
              <a:rPr lang="en-GB" sz="1400" b="0" i="0" dirty="0" err="1">
                <a:effectLst/>
                <a:latin typeface="Open Sans" panose="020B0606030504020204" pitchFamily="34" charset="0"/>
              </a:rPr>
              <a:t>îmbunătăţirea</a:t>
            </a:r>
            <a:r>
              <a:rPr lang="en-GB" sz="1400" b="0" i="0" dirty="0">
                <a:effectLst/>
                <a:latin typeface="Open Sans" panose="020B0606030504020204" pitchFamily="34" charset="0"/>
              </a:rPr>
              <a:t> </a:t>
            </a:r>
            <a:r>
              <a:rPr lang="en-GB" sz="1400" b="0" i="0" dirty="0" err="1">
                <a:effectLst/>
                <a:latin typeface="Open Sans" panose="020B0606030504020204" pitchFamily="34" charset="0"/>
              </a:rPr>
              <a:t>serviciilor</a:t>
            </a:r>
            <a:r>
              <a:rPr lang="en-GB" sz="1400" b="0" i="0" dirty="0">
                <a:effectLst/>
                <a:latin typeface="Open Sans" panose="020B0606030504020204" pitchFamily="34" charset="0"/>
              </a:rPr>
              <a:t> </a:t>
            </a:r>
            <a:r>
              <a:rPr lang="en-GB" sz="1400" b="0" i="0" dirty="0" err="1">
                <a:effectLst/>
                <a:latin typeface="Open Sans" panose="020B0606030504020204" pitchFamily="34" charset="0"/>
              </a:rPr>
              <a:t>prestate</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către</a:t>
            </a:r>
            <a:r>
              <a:rPr lang="en-GB" sz="1400" b="0" i="0" dirty="0">
                <a:effectLst/>
                <a:latin typeface="Open Sans" panose="020B0606030504020204" pitchFamily="34" charset="0"/>
              </a:rPr>
              <a:t>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atribuții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în</a:t>
            </a:r>
            <a:r>
              <a:rPr lang="en-GB" sz="1400" b="0" i="0" dirty="0">
                <a:effectLst/>
                <a:latin typeface="Open Sans" panose="020B0606030504020204" pitchFamily="34" charset="0"/>
              </a:rPr>
              <a:t>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situaţiilor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urgenţă</a:t>
            </a:r>
            <a:r>
              <a:rPr lang="en-GB" sz="1400" b="0" i="0" dirty="0">
                <a:effectLst/>
                <a:latin typeface="Open Sans" panose="020B0606030504020204" pitchFamily="34" charset="0"/>
              </a:rPr>
              <a:t>, ca </a:t>
            </a:r>
            <a:r>
              <a:rPr lang="en-GB" sz="1400" b="0" i="0" dirty="0" err="1">
                <a:effectLst/>
                <a:latin typeface="Open Sans" panose="020B0606030504020204" pitchFamily="34" charset="0"/>
              </a:rPr>
              <a:t>urmare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implementării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instrumentelor</a:t>
            </a:r>
            <a:r>
              <a:rPr lang="en-GB" sz="1400" b="0" i="0" dirty="0">
                <a:effectLst/>
                <a:latin typeface="Open Sans" panose="020B0606030504020204" pitchFamily="34" charset="0"/>
              </a:rPr>
              <a:t> de management al </a:t>
            </a:r>
            <a:r>
              <a:rPr lang="en-GB" sz="1400" b="0" i="0" dirty="0" err="1">
                <a:effectLst/>
                <a:latin typeface="Open Sans" panose="020B0606030504020204" pitchFamily="34" charset="0"/>
              </a:rPr>
              <a:t>calităţii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performanței</a:t>
            </a:r>
            <a:r>
              <a:rPr lang="en-GB" sz="1400" b="0" i="0" dirty="0">
                <a:effectLst/>
                <a:latin typeface="Open Sans" panose="020B0606030504020204" pitchFamily="34" charset="0"/>
              </a:rPr>
              <a:t>.</a:t>
            </a:r>
          </a:p>
        </p:txBody>
      </p:sp>
      <p:sp>
        <p:nvSpPr>
          <p:cNvPr id="13" name="Content Placeholder 2">
            <a:extLst>
              <a:ext uri="{FF2B5EF4-FFF2-40B4-BE49-F238E27FC236}">
                <a16:creationId xmlns:a16="http://schemas.microsoft.com/office/drawing/2014/main" id="{9BF67155-E619-4D53-B2C2-7E402550F4B5}"/>
              </a:ext>
            </a:extLst>
          </p:cNvPr>
          <p:cNvSpPr>
            <a:spLocks noGrp="1"/>
          </p:cNvSpPr>
          <p:nvPr>
            <p:ph idx="1"/>
          </p:nvPr>
        </p:nvSpPr>
        <p:spPr>
          <a:xfrm>
            <a:off x="91063" y="1315671"/>
            <a:ext cx="11538685" cy="2113329"/>
          </a:xfrm>
        </p:spPr>
        <p:txBody>
          <a:bodyPr>
            <a:noAutofit/>
          </a:bodyPr>
          <a:lstStyle/>
          <a:p>
            <a:pPr marL="0" indent="0" algn="just">
              <a:buNone/>
            </a:pPr>
            <a:r>
              <a:rPr lang="en-GB" sz="1600" b="1" dirty="0"/>
              <a:t>4. </a:t>
            </a:r>
            <a:r>
              <a:rPr lang="en-GB" sz="1600" b="1" dirty="0" err="1"/>
              <a:t>Implementarea</a:t>
            </a:r>
            <a:r>
              <a:rPr lang="en-GB" sz="1600" b="1" dirty="0"/>
              <a:t> </a:t>
            </a:r>
            <a:r>
              <a:rPr lang="en-GB" sz="1600" b="1" dirty="0" err="1"/>
              <a:t>și</a:t>
            </a:r>
            <a:r>
              <a:rPr lang="en-GB" sz="1600" b="1" dirty="0"/>
              <a:t> </a:t>
            </a:r>
            <a:r>
              <a:rPr lang="en-GB" sz="1600" b="1" dirty="0" err="1"/>
              <a:t>certificarea</a:t>
            </a:r>
            <a:r>
              <a:rPr lang="en-GB" sz="1600" b="1" dirty="0"/>
              <a:t> </a:t>
            </a:r>
            <a:r>
              <a:rPr lang="en-GB" sz="1600" b="1" dirty="0" err="1"/>
              <a:t>sistemului</a:t>
            </a:r>
            <a:r>
              <a:rPr lang="en-GB" sz="1600" b="1" dirty="0"/>
              <a:t> de management al </a:t>
            </a:r>
            <a:r>
              <a:rPr lang="en-GB" sz="1600" b="1" dirty="0" err="1"/>
              <a:t>calității</a:t>
            </a:r>
            <a:r>
              <a:rPr lang="en-GB" sz="1600" b="1" dirty="0"/>
              <a:t> ISO 9001:2015 la </a:t>
            </a:r>
            <a:r>
              <a:rPr lang="en-GB" sz="1600" b="1" dirty="0" err="1"/>
              <a:t>nivelul</a:t>
            </a:r>
            <a:r>
              <a:rPr lang="en-GB" sz="1600" b="1" dirty="0"/>
              <a:t> </a:t>
            </a:r>
            <a:r>
              <a:rPr lang="en-GB" sz="1600" b="1" dirty="0" err="1"/>
              <a:t>Ministerului</a:t>
            </a:r>
            <a:r>
              <a:rPr lang="en-GB" sz="1600" b="1" dirty="0"/>
              <a:t> </a:t>
            </a:r>
            <a:r>
              <a:rPr lang="en-GB" sz="1600" b="1" dirty="0" err="1"/>
              <a:t>Afacerilor</a:t>
            </a:r>
            <a:r>
              <a:rPr lang="en-GB" sz="1600" b="1" dirty="0"/>
              <a:t> Interne (DSU, IGSU, IGAV, DM, CPS) </a:t>
            </a:r>
          </a:p>
          <a:p>
            <a:pPr marL="0" indent="0" algn="just">
              <a:spcBef>
                <a:spcPts val="0"/>
              </a:spcBef>
              <a:buNone/>
            </a:pPr>
            <a:r>
              <a:rPr lang="en-GB" sz="1600" b="1" dirty="0" err="1"/>
              <a:t>Denumire</a:t>
            </a:r>
            <a:r>
              <a:rPr lang="en-GB" sz="1600" b="1" dirty="0"/>
              <a:t> </a:t>
            </a:r>
            <a:r>
              <a:rPr lang="en-GB" sz="1600" b="1" dirty="0" err="1"/>
              <a:t>proiect</a:t>
            </a:r>
            <a:r>
              <a:rPr lang="en-GB" sz="1600" b="1" dirty="0"/>
              <a:t>: </a:t>
            </a:r>
            <a:r>
              <a:rPr lang="en-GB" sz="1600" dirty="0"/>
              <a:t>Management performant </a:t>
            </a:r>
            <a:r>
              <a:rPr lang="en-GB" sz="1600" dirty="0" err="1"/>
              <a:t>și</a:t>
            </a:r>
            <a:r>
              <a:rPr lang="en-GB" sz="1600" dirty="0"/>
              <a:t> </a:t>
            </a:r>
            <a:r>
              <a:rPr lang="en-GB" sz="1600" dirty="0" err="1"/>
              <a:t>unitar</a:t>
            </a:r>
            <a:r>
              <a:rPr lang="en-GB" sz="1600" dirty="0"/>
              <a:t> la </a:t>
            </a:r>
            <a:r>
              <a:rPr lang="en-GB" sz="1600" dirty="0" err="1"/>
              <a:t>nivelul</a:t>
            </a:r>
            <a:r>
              <a:rPr lang="en-GB" sz="1600" dirty="0"/>
              <a:t> </a:t>
            </a:r>
            <a:r>
              <a:rPr lang="en-GB" sz="1600" dirty="0" err="1"/>
              <a:t>Ministerului</a:t>
            </a:r>
            <a:r>
              <a:rPr lang="en-GB" sz="1600" dirty="0"/>
              <a:t> </a:t>
            </a:r>
            <a:r>
              <a:rPr lang="en-GB" sz="1600" dirty="0" err="1"/>
              <a:t>Afacerilor</a:t>
            </a:r>
            <a:r>
              <a:rPr lang="en-GB" sz="1600" dirty="0"/>
              <a:t> Interne </a:t>
            </a:r>
            <a:r>
              <a:rPr lang="en-GB" sz="1600" dirty="0" err="1"/>
              <a:t>pentru</a:t>
            </a:r>
            <a:r>
              <a:rPr lang="en-GB" sz="1600" dirty="0"/>
              <a:t> </a:t>
            </a:r>
            <a:r>
              <a:rPr lang="en-GB" sz="1600" dirty="0" err="1"/>
              <a:t>serviciile</a:t>
            </a:r>
            <a:r>
              <a:rPr lang="en-GB" sz="1600" dirty="0"/>
              <a:t> de </a:t>
            </a:r>
            <a:r>
              <a:rPr lang="en-GB" sz="1600" dirty="0" err="1"/>
              <a:t>urgență</a:t>
            </a:r>
            <a:r>
              <a:rPr lang="en-GB" sz="1600" dirty="0"/>
              <a:t> COD SIPOCA 52 / Cod </a:t>
            </a:r>
            <a:r>
              <a:rPr lang="en-GB" sz="1600" dirty="0" err="1"/>
              <a:t>MySMIS</a:t>
            </a:r>
            <a:r>
              <a:rPr lang="en-GB" sz="1600" dirty="0"/>
              <a:t> 120194 , </a:t>
            </a:r>
            <a:r>
              <a:rPr lang="en-GB" sz="1600" dirty="0" err="1"/>
              <a:t>proiect</a:t>
            </a:r>
            <a:r>
              <a:rPr lang="en-GB" sz="1600" dirty="0"/>
              <a:t> co-</a:t>
            </a:r>
            <a:r>
              <a:rPr lang="en-GB" sz="1600" dirty="0" err="1"/>
              <a:t>finanţat</a:t>
            </a:r>
            <a:r>
              <a:rPr lang="en-GB" sz="1600" dirty="0"/>
              <a:t> </a:t>
            </a:r>
            <a:r>
              <a:rPr lang="en-GB" sz="1600" dirty="0" err="1"/>
              <a:t>prin</a:t>
            </a:r>
            <a:r>
              <a:rPr lang="en-GB" sz="1600" dirty="0"/>
              <a:t> </a:t>
            </a:r>
            <a:r>
              <a:rPr lang="en-GB" sz="1600" dirty="0" err="1"/>
              <a:t>Fondul</a:t>
            </a:r>
            <a:r>
              <a:rPr lang="en-GB" sz="1600" dirty="0"/>
              <a:t> Social European (FSE), care </a:t>
            </a:r>
            <a:r>
              <a:rPr lang="en-GB" sz="1600" dirty="0" err="1"/>
              <a:t>constă</a:t>
            </a:r>
            <a:r>
              <a:rPr lang="en-GB" sz="1600" dirty="0"/>
              <a:t> </a:t>
            </a:r>
            <a:r>
              <a:rPr lang="en-GB" sz="1600" dirty="0" err="1"/>
              <a:t>în</a:t>
            </a:r>
            <a:r>
              <a:rPr lang="en-GB" sz="1600" dirty="0"/>
              <a:t> </a:t>
            </a:r>
            <a:r>
              <a:rPr lang="en-GB" sz="1600" dirty="0" err="1"/>
              <a:t>implementarea</a:t>
            </a:r>
            <a:r>
              <a:rPr lang="en-GB" sz="1600" dirty="0"/>
              <a:t> </a:t>
            </a:r>
            <a:r>
              <a:rPr lang="en-GB" sz="1600" dirty="0" err="1"/>
              <a:t>unor</a:t>
            </a:r>
            <a:r>
              <a:rPr lang="en-GB" sz="1600" dirty="0"/>
              <a:t> </a:t>
            </a:r>
            <a:r>
              <a:rPr lang="en-GB" sz="1600" dirty="0" err="1"/>
              <a:t>sisteme</a:t>
            </a:r>
            <a:r>
              <a:rPr lang="en-GB" sz="1600" dirty="0"/>
              <a:t> </a:t>
            </a:r>
            <a:r>
              <a:rPr lang="en-GB" sz="1600" dirty="0" err="1"/>
              <a:t>unitare</a:t>
            </a:r>
            <a:r>
              <a:rPr lang="en-GB" sz="1600" dirty="0"/>
              <a:t> de management al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precum </a:t>
            </a:r>
            <a:r>
              <a:rPr lang="en-GB" sz="1600" dirty="0" err="1"/>
              <a:t>și</a:t>
            </a:r>
            <a:r>
              <a:rPr lang="en-GB" sz="1600" dirty="0"/>
              <a:t> a </a:t>
            </a:r>
            <a:r>
              <a:rPr lang="en-GB" sz="1600" dirty="0" err="1"/>
              <a:t>unei</a:t>
            </a:r>
            <a:r>
              <a:rPr lang="en-GB" sz="1600" dirty="0"/>
              <a:t> </a:t>
            </a:r>
            <a:r>
              <a:rPr lang="en-GB" sz="1600" dirty="0" err="1"/>
              <a:t>aplicații</a:t>
            </a:r>
            <a:r>
              <a:rPr lang="en-GB" sz="1600" dirty="0"/>
              <a:t> </a:t>
            </a:r>
            <a:r>
              <a:rPr lang="en-GB" sz="1600" dirty="0" err="1"/>
              <a:t>informatice</a:t>
            </a:r>
            <a:r>
              <a:rPr lang="en-GB" sz="1600" dirty="0"/>
              <a:t> </a:t>
            </a:r>
            <a:r>
              <a:rPr lang="en-GB" sz="1600" dirty="0" err="1"/>
              <a:t>suport</a:t>
            </a:r>
            <a:r>
              <a:rPr lang="en-GB" sz="1600" dirty="0"/>
              <a:t>, </a:t>
            </a:r>
            <a:r>
              <a:rPr lang="en-GB" sz="1600" dirty="0" err="1"/>
              <a:t>pentru</a:t>
            </a:r>
            <a:r>
              <a:rPr lang="en-GB" sz="1600" dirty="0"/>
              <a:t> </a:t>
            </a:r>
            <a:r>
              <a:rPr lang="en-GB" sz="1600" dirty="0" err="1"/>
              <a:t>furnizarea</a:t>
            </a:r>
            <a:r>
              <a:rPr lang="en-GB" sz="1600" dirty="0"/>
              <a:t> </a:t>
            </a:r>
            <a:r>
              <a:rPr lang="en-GB" sz="1600" dirty="0" err="1"/>
              <a:t>unor</a:t>
            </a:r>
            <a:r>
              <a:rPr lang="en-GB" sz="1600" dirty="0"/>
              <a:t> </a:t>
            </a:r>
            <a:r>
              <a:rPr lang="en-GB" sz="1600" dirty="0" err="1"/>
              <a:t>servicii</a:t>
            </a:r>
            <a:r>
              <a:rPr lang="en-GB" sz="1600" dirty="0"/>
              <a:t> de </a:t>
            </a:r>
            <a:r>
              <a:rPr lang="en-GB" sz="1600" dirty="0" err="1"/>
              <a:t>calitate</a:t>
            </a:r>
            <a:r>
              <a:rPr lang="en-GB" sz="1600" dirty="0"/>
              <a:t> </a:t>
            </a:r>
            <a:r>
              <a:rPr lang="en-GB" sz="1600" dirty="0" err="1"/>
              <a:t>recunoscute</a:t>
            </a:r>
            <a:r>
              <a:rPr lang="en-GB" sz="1600" dirty="0"/>
              <a:t> la </a:t>
            </a:r>
            <a:r>
              <a:rPr lang="en-GB" sz="1600" dirty="0" err="1"/>
              <a:t>nivel</a:t>
            </a:r>
            <a:r>
              <a:rPr lang="en-GB" sz="1600" dirty="0"/>
              <a:t> </a:t>
            </a:r>
            <a:r>
              <a:rPr lang="en-GB" sz="1600" dirty="0" err="1"/>
              <a:t>internațional</a:t>
            </a:r>
            <a:r>
              <a:rPr lang="en-GB" sz="1600" dirty="0"/>
              <a:t> pe </a:t>
            </a:r>
            <a:r>
              <a:rPr lang="en-GB" sz="1600" dirty="0" err="1"/>
              <a:t>domeniul</a:t>
            </a:r>
            <a:r>
              <a:rPr lang="en-GB" sz="1600" dirty="0"/>
              <a:t> </a:t>
            </a:r>
            <a:r>
              <a:rPr lang="en-GB" sz="1600" dirty="0" err="1"/>
              <a:t>situațiilor</a:t>
            </a:r>
            <a:r>
              <a:rPr lang="en-GB" sz="1600" dirty="0"/>
              <a:t> de </a:t>
            </a:r>
            <a:r>
              <a:rPr lang="en-GB" sz="1600" dirty="0" err="1"/>
              <a:t>urgență</a:t>
            </a:r>
            <a:r>
              <a:rPr lang="en-GB" sz="1600" dirty="0"/>
              <a:t>.</a:t>
            </a:r>
          </a:p>
          <a:p>
            <a:pPr marL="0" indent="0" algn="just">
              <a:spcBef>
                <a:spcPts val="0"/>
              </a:spcBef>
              <a:buNone/>
            </a:pPr>
            <a:r>
              <a:rPr lang="en-GB" sz="1600" b="1" dirty="0" err="1"/>
              <a:t>Obiectivul</a:t>
            </a:r>
            <a:r>
              <a:rPr lang="en-GB" sz="1600" b="1" dirty="0"/>
              <a:t> general al </a:t>
            </a:r>
            <a:r>
              <a:rPr lang="en-GB" sz="1600" b="1" dirty="0" err="1"/>
              <a:t>proiectului</a:t>
            </a:r>
            <a:r>
              <a:rPr lang="en-GB" sz="1600" b="1" dirty="0"/>
              <a:t>:  </a:t>
            </a:r>
            <a:r>
              <a:rPr lang="en-GB" sz="1600" dirty="0" err="1"/>
              <a:t>crearea</a:t>
            </a:r>
            <a:r>
              <a:rPr lang="en-GB" sz="1600" dirty="0"/>
              <a:t> </a:t>
            </a:r>
            <a:r>
              <a:rPr lang="en-GB" sz="1600" dirty="0" err="1"/>
              <a:t>și</a:t>
            </a:r>
            <a:r>
              <a:rPr lang="en-GB" sz="1600" dirty="0"/>
              <a:t> </a:t>
            </a:r>
            <a:r>
              <a:rPr lang="en-GB" sz="1600" dirty="0" err="1"/>
              <a:t>dezvoltarea</a:t>
            </a:r>
            <a:r>
              <a:rPr lang="en-GB" sz="1600" dirty="0"/>
              <a:t> </a:t>
            </a:r>
            <a:r>
              <a:rPr lang="en-GB" sz="1600" dirty="0" err="1"/>
              <a:t>unui</a:t>
            </a:r>
            <a:r>
              <a:rPr lang="en-GB" sz="1600" dirty="0"/>
              <a:t> </a:t>
            </a:r>
            <a:r>
              <a:rPr lang="en-GB" sz="1600" dirty="0" err="1"/>
              <a:t>cadru</a:t>
            </a:r>
            <a:r>
              <a:rPr lang="en-GB" sz="1600" dirty="0"/>
              <a:t> </a:t>
            </a:r>
            <a:r>
              <a:rPr lang="en-GB" sz="1600" dirty="0" err="1"/>
              <a:t>unitar</a:t>
            </a:r>
            <a:r>
              <a:rPr lang="en-GB" sz="1600" dirty="0"/>
              <a:t> </a:t>
            </a:r>
            <a:r>
              <a:rPr lang="en-GB" sz="1600" dirty="0" err="1"/>
              <a:t>pentru</a:t>
            </a:r>
            <a:r>
              <a:rPr lang="en-GB" sz="1600" dirty="0"/>
              <a:t> </a:t>
            </a:r>
            <a:r>
              <a:rPr lang="en-GB" sz="1600" dirty="0" err="1"/>
              <a:t>managementul</a:t>
            </a:r>
            <a:r>
              <a:rPr lang="en-GB" sz="1600" dirty="0"/>
              <a:t> performant la </a:t>
            </a:r>
            <a:r>
              <a:rPr lang="en-GB" sz="1600" dirty="0" err="1"/>
              <a:t>nivelul</a:t>
            </a:r>
            <a:r>
              <a:rPr lang="en-GB" sz="1600" dirty="0"/>
              <a:t> </a:t>
            </a:r>
            <a:r>
              <a:rPr lang="en-GB" sz="1600" dirty="0" err="1"/>
              <a:t>structurilor</a:t>
            </a:r>
            <a:r>
              <a:rPr lang="en-GB" sz="1600" dirty="0"/>
              <a:t> operative </a:t>
            </a:r>
            <a:r>
              <a:rPr lang="en-GB" sz="1600" dirty="0" err="1"/>
              <a:t>şi</a:t>
            </a:r>
            <a:r>
              <a:rPr lang="en-GB" sz="1600" dirty="0"/>
              <a:t> de </a:t>
            </a:r>
            <a:r>
              <a:rPr lang="en-GB" sz="1600" dirty="0" err="1"/>
              <a:t>coordonare</a:t>
            </a:r>
            <a:r>
              <a:rPr lang="en-GB" sz="1600" dirty="0"/>
              <a:t> cu </a:t>
            </a:r>
            <a:r>
              <a:rPr lang="en-GB" sz="1600" dirty="0" err="1"/>
              <a:t>atribuții</a:t>
            </a:r>
            <a:r>
              <a:rPr lang="en-GB" sz="1600" dirty="0"/>
              <a:t> </a:t>
            </a:r>
            <a:r>
              <a:rPr lang="en-GB" sz="1600" dirty="0" err="1"/>
              <a:t>privind</a:t>
            </a:r>
            <a:r>
              <a:rPr lang="en-GB" sz="1600" dirty="0"/>
              <a:t> </a:t>
            </a:r>
            <a:r>
              <a:rPr lang="en-GB" sz="1600" dirty="0" err="1"/>
              <a:t>gestionarea</a:t>
            </a:r>
            <a:r>
              <a:rPr lang="en-GB" sz="1600" dirty="0"/>
              <a:t> </a:t>
            </a:r>
            <a:r>
              <a:rPr lang="en-GB" sz="1600" dirty="0" err="1"/>
              <a:t>și</a:t>
            </a:r>
            <a:r>
              <a:rPr lang="en-GB" sz="1600" dirty="0"/>
              <a:t> </a:t>
            </a:r>
            <a:r>
              <a:rPr lang="en-GB" sz="1600" dirty="0" err="1"/>
              <a:t>intervenția</a:t>
            </a:r>
            <a:r>
              <a:rPr lang="en-GB" sz="1600" dirty="0"/>
              <a:t> </a:t>
            </a:r>
            <a:r>
              <a:rPr lang="en-GB" sz="1600" dirty="0" err="1"/>
              <a:t>în</a:t>
            </a:r>
            <a:r>
              <a:rPr lang="en-GB" sz="1600" dirty="0"/>
              <a:t> </a:t>
            </a:r>
            <a:r>
              <a:rPr lang="en-GB" sz="1600" dirty="0" err="1"/>
              <a:t>cazul</a:t>
            </a:r>
            <a:r>
              <a:rPr lang="en-GB" sz="1600" dirty="0"/>
              <a:t> </a:t>
            </a:r>
            <a:r>
              <a:rPr lang="en-GB" sz="1600" dirty="0" err="1"/>
              <a:t>situațiilor</a:t>
            </a:r>
            <a:r>
              <a:rPr lang="en-GB" sz="1600" dirty="0"/>
              <a:t> de </a:t>
            </a:r>
            <a:r>
              <a:rPr lang="en-GB" sz="1600" dirty="0" err="1"/>
              <a:t>urgență</a:t>
            </a:r>
            <a:r>
              <a:rPr lang="en-GB" sz="1600" dirty="0"/>
              <a:t> </a:t>
            </a:r>
            <a:r>
              <a:rPr lang="en-GB" sz="1600" dirty="0" err="1"/>
              <a:t>și</a:t>
            </a:r>
            <a:r>
              <a:rPr lang="en-GB" sz="1600" dirty="0"/>
              <a:t> al </a:t>
            </a:r>
            <a:r>
              <a:rPr lang="en-GB" sz="1600" dirty="0" err="1"/>
              <a:t>urgențelor</a:t>
            </a:r>
            <a:r>
              <a:rPr lang="en-GB" sz="1600" dirty="0"/>
              <a:t> </a:t>
            </a:r>
            <a:r>
              <a:rPr lang="en-GB" sz="1600" dirty="0" err="1"/>
              <a:t>medicale</a:t>
            </a:r>
            <a:r>
              <a:rPr lang="en-GB" sz="1600" dirty="0"/>
              <a:t>.</a:t>
            </a:r>
          </a:p>
        </p:txBody>
      </p:sp>
      <p:pic>
        <p:nvPicPr>
          <p:cNvPr id="9" name="Picture 8">
            <a:extLst>
              <a:ext uri="{FF2B5EF4-FFF2-40B4-BE49-F238E27FC236}">
                <a16:creationId xmlns:a16="http://schemas.microsoft.com/office/drawing/2014/main" id="{24AF4F7D-F4F4-4B8C-8D1D-62AA23729178}"/>
              </a:ext>
            </a:extLst>
          </p:cNvPr>
          <p:cNvPicPr>
            <a:picLocks noChangeAspect="1"/>
          </p:cNvPicPr>
          <p:nvPr/>
        </p:nvPicPr>
        <p:blipFill>
          <a:blip r:embed="rId4"/>
          <a:stretch>
            <a:fillRect/>
          </a:stretch>
        </p:blipFill>
        <p:spPr>
          <a:xfrm>
            <a:off x="10116703" y="3900086"/>
            <a:ext cx="2075297" cy="2571411"/>
          </a:xfrm>
          <a:prstGeom prst="rect">
            <a:avLst/>
          </a:prstGeom>
        </p:spPr>
      </p:pic>
    </p:spTree>
    <p:extLst>
      <p:ext uri="{BB962C8B-B14F-4D97-AF65-F5344CB8AC3E}">
        <p14:creationId xmlns:p14="http://schemas.microsoft.com/office/powerpoint/2010/main" val="1681815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497150" y="605446"/>
            <a:ext cx="11132598" cy="369332"/>
          </a:xfrm>
          <a:prstGeom prst="rect">
            <a:avLst/>
          </a:prstGeom>
          <a:solidFill>
            <a:schemeClr val="accent2">
              <a:lumMod val="20000"/>
              <a:lumOff val="80000"/>
            </a:schemeClr>
          </a:solidFill>
        </p:spPr>
        <p:txBody>
          <a:bodyPr wrap="square" rtlCol="0">
            <a:spAutoFit/>
          </a:bodyPr>
          <a:lstStyle/>
          <a:p>
            <a:r>
              <a:rPr lang="en-GB" b="1" dirty="0"/>
              <a:t>III. BUNE PRACTICI SI LECTII INVATATE IN IMPLEMENTAREA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D09B45-8E37-4C23-BE5B-07B45A138B90}"/>
              </a:ext>
            </a:extLst>
          </p:cNvPr>
          <p:cNvSpPr txBox="1"/>
          <p:nvPr/>
        </p:nvSpPr>
        <p:spPr>
          <a:xfrm>
            <a:off x="393142" y="933335"/>
            <a:ext cx="9282164" cy="369332"/>
          </a:xfrm>
          <a:prstGeom prst="rect">
            <a:avLst/>
          </a:prstGeom>
          <a:noFill/>
        </p:spPr>
        <p:txBody>
          <a:bodyPr wrap="square">
            <a:spAutoFit/>
          </a:bodyPr>
          <a:lstStyle/>
          <a:p>
            <a:pPr marL="0" indent="0">
              <a:buNone/>
            </a:pPr>
            <a:r>
              <a:rPr lang="it-IT" sz="1800" b="1" dirty="0"/>
              <a:t>LECTII INVATATE DIN EXPERIENTA IMPLEMENTARII SMC IN CADRUL UNOR INSTITUTII PUBLICE </a:t>
            </a:r>
          </a:p>
        </p:txBody>
      </p:sp>
      <p:sp>
        <p:nvSpPr>
          <p:cNvPr id="10" name="TextBox 9">
            <a:extLst>
              <a:ext uri="{FF2B5EF4-FFF2-40B4-BE49-F238E27FC236}">
                <a16:creationId xmlns:a16="http://schemas.microsoft.com/office/drawing/2014/main" id="{039BF902-2650-4BF3-BFA2-B14ADC4F9017}"/>
              </a:ext>
            </a:extLst>
          </p:cNvPr>
          <p:cNvSpPr txBox="1"/>
          <p:nvPr/>
        </p:nvSpPr>
        <p:spPr>
          <a:xfrm>
            <a:off x="91063" y="3239384"/>
            <a:ext cx="9886322" cy="3539430"/>
          </a:xfrm>
          <a:prstGeom prst="rect">
            <a:avLst/>
          </a:prstGeom>
          <a:noFill/>
        </p:spPr>
        <p:txBody>
          <a:bodyPr wrap="square">
            <a:spAutoFit/>
          </a:bodyPr>
          <a:lstStyle/>
          <a:p>
            <a:pPr algn="just"/>
            <a:r>
              <a:rPr lang="en-GB" sz="1400" b="1" i="0" dirty="0" err="1">
                <a:effectLst/>
                <a:latin typeface="Open Sans" panose="020B0606030504020204" pitchFamily="34" charset="0"/>
              </a:rPr>
              <a:t>Rezultatele</a:t>
            </a:r>
            <a:r>
              <a:rPr lang="en-GB" sz="1400" b="1" i="0" dirty="0">
                <a:effectLst/>
                <a:latin typeface="Open Sans" panose="020B0606030504020204" pitchFamily="34" charset="0"/>
              </a:rPr>
              <a:t> </a:t>
            </a:r>
            <a:r>
              <a:rPr lang="en-GB" sz="1400" b="1" i="0" dirty="0" err="1">
                <a:effectLst/>
                <a:latin typeface="Open Sans" panose="020B0606030504020204" pitchFamily="34" charset="0"/>
              </a:rPr>
              <a:t>proiectului</a:t>
            </a:r>
            <a:r>
              <a:rPr lang="en-GB" sz="1400" b="1" i="0" dirty="0">
                <a:effectLst/>
                <a:latin typeface="Open Sans" panose="020B0606030504020204" pitchFamily="34" charset="0"/>
              </a:rPr>
              <a:t> sunt:</a:t>
            </a:r>
            <a:endParaRPr lang="en-GB" sz="1400" b="0" i="0" dirty="0">
              <a:effectLst/>
              <a:latin typeface="Open Sans" panose="020B0606030504020204" pitchFamily="34" charset="0"/>
            </a:endParaRPr>
          </a:p>
          <a:p>
            <a:pPr marL="285750" indent="-285750" algn="just">
              <a:buFont typeface="Wingdings" panose="05000000000000000000" pitchFamily="2" charset="2"/>
              <a:buChar char="ü"/>
            </a:pPr>
            <a:r>
              <a:rPr lang="en-GB" sz="1400" b="0" i="0" dirty="0">
                <a:effectLst/>
                <a:latin typeface="Open Sans" panose="020B0606030504020204" pitchFamily="34" charset="0"/>
              </a:rPr>
              <a:t>instrument de auto-</a:t>
            </a:r>
            <a:r>
              <a:rPr lang="en-GB" sz="1400" b="0" i="0" dirty="0" err="1">
                <a:effectLst/>
                <a:latin typeface="Open Sans" panose="020B0606030504020204" pitchFamily="34" charset="0"/>
              </a:rPr>
              <a:t>evaluare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modului</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funcţionare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instituțiilor</a:t>
            </a:r>
            <a:r>
              <a:rPr lang="en-GB" sz="1400" b="0" i="0" dirty="0">
                <a:effectLst/>
                <a:latin typeface="Open Sans" panose="020B0606030504020204" pitchFamily="34" charset="0"/>
              </a:rPr>
              <a:t> </a:t>
            </a:r>
            <a:r>
              <a:rPr lang="en-GB" sz="1400" b="0" i="0" dirty="0" err="1">
                <a:effectLst/>
                <a:latin typeface="Open Sans" panose="020B0606030504020204" pitchFamily="34" charset="0"/>
              </a:rPr>
              <a:t>administrației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publice</a:t>
            </a:r>
            <a:r>
              <a:rPr lang="en-GB" sz="1400" b="0" i="0" dirty="0">
                <a:effectLst/>
                <a:latin typeface="Open Sans" panose="020B0606030504020204" pitchFamily="34" charset="0"/>
              </a:rPr>
              <a:t> (CAF) </a:t>
            </a:r>
            <a:r>
              <a:rPr lang="en-GB" sz="1400" b="0" i="0" dirty="0" err="1">
                <a:effectLst/>
                <a:latin typeface="Open Sans" panose="020B0606030504020204" pitchFamily="34" charset="0"/>
              </a:rPr>
              <a:t>implementat</a:t>
            </a:r>
            <a:r>
              <a:rPr lang="en-GB" sz="1400" b="0" i="0" dirty="0">
                <a:effectLst/>
                <a:latin typeface="Open Sans" panose="020B0606030504020204" pitchFamily="34" charset="0"/>
              </a:rPr>
              <a:t> la </a:t>
            </a:r>
            <a:r>
              <a:rPr lang="en-GB" sz="1400" b="0" i="0" dirty="0" err="1">
                <a:effectLst/>
                <a:latin typeface="Open Sans" panose="020B0606030504020204" pitchFamily="34" charset="0"/>
              </a:rPr>
              <a:t>nivelul</a:t>
            </a:r>
            <a:r>
              <a:rPr lang="en-GB" sz="1400" b="0" i="0" dirty="0">
                <a:effectLst/>
                <a:latin typeface="Open Sans" panose="020B0606030504020204" pitchFamily="34" charset="0"/>
              </a:rPr>
              <a:t> MAI (</a:t>
            </a:r>
            <a:r>
              <a:rPr lang="en-GB" sz="1400" b="0" i="0" dirty="0" err="1">
                <a:effectLst/>
                <a:latin typeface="Open Sans" panose="020B0606030504020204" pitchFamily="34" charset="0"/>
              </a:rPr>
              <a:t>Aparat</a:t>
            </a:r>
            <a:r>
              <a:rPr lang="en-GB" sz="1400" b="0" i="0" dirty="0">
                <a:effectLst/>
                <a:latin typeface="Open Sans" panose="020B0606030504020204" pitchFamily="34" charset="0"/>
              </a:rPr>
              <a:t> Central  – DSU, DM, CCM, </a:t>
            </a:r>
            <a:r>
              <a:rPr lang="en-GB" sz="1400" b="0" i="0" dirty="0" err="1">
                <a:effectLst/>
                <a:latin typeface="Open Sans" panose="020B0606030504020204" pitchFamily="34" charset="0"/>
              </a:rPr>
              <a:t>inclusiv</a:t>
            </a:r>
            <a:r>
              <a:rPr lang="en-GB" sz="1400" b="0" i="0" dirty="0">
                <a:effectLst/>
                <a:latin typeface="Open Sans" panose="020B0606030504020204" pitchFamily="34" charset="0"/>
              </a:rPr>
              <a:t> IGSU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IGAv</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CPS, pe </a:t>
            </a:r>
            <a:r>
              <a:rPr lang="en-GB" sz="1400" b="0" i="0" dirty="0" err="1">
                <a:effectLst/>
                <a:latin typeface="Open Sans" panose="020B0606030504020204" pitchFamily="34" charset="0"/>
              </a:rPr>
              <a:t>activitatea</a:t>
            </a:r>
            <a:r>
              <a:rPr lang="en-GB" sz="1400" b="0" i="0" dirty="0">
                <a:effectLst/>
                <a:latin typeface="Open Sans" panose="020B0606030504020204" pitchFamily="34" charset="0"/>
              </a:rPr>
              <a:t> din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a:t>
            </a:r>
          </a:p>
          <a:p>
            <a:pPr marL="285750" indent="-285750" algn="just">
              <a:buFont typeface="Wingdings" panose="05000000000000000000" pitchFamily="2" charset="2"/>
              <a:buChar char="ü"/>
            </a:pPr>
            <a:r>
              <a:rPr lang="en-GB" sz="1400" b="0" i="0" dirty="0">
                <a:effectLst/>
                <a:latin typeface="Open Sans" panose="020B0606030504020204" pitchFamily="34" charset="0"/>
              </a:rPr>
              <a:t>Standard SR EN ISO 9001:2015 </a:t>
            </a:r>
            <a:r>
              <a:rPr lang="en-GB" sz="1400" b="0" i="0" dirty="0" err="1">
                <a:effectLst/>
                <a:latin typeface="Open Sans" panose="020B0606030504020204" pitchFamily="34" charset="0"/>
              </a:rPr>
              <a:t>implementat</a:t>
            </a:r>
            <a:r>
              <a:rPr lang="en-GB" sz="1400" b="0" i="0" dirty="0">
                <a:effectLst/>
                <a:latin typeface="Open Sans" panose="020B0606030504020204" pitchFamily="34" charset="0"/>
              </a:rPr>
              <a:t> la </a:t>
            </a:r>
            <a:r>
              <a:rPr lang="en-GB" sz="1400" b="0" i="0" dirty="0" err="1">
                <a:effectLst/>
                <a:latin typeface="Open Sans" panose="020B0606030504020204" pitchFamily="34" charset="0"/>
              </a:rPr>
              <a:t>nivelul</a:t>
            </a:r>
            <a:r>
              <a:rPr lang="en-GB" sz="1400" b="0" i="0" dirty="0">
                <a:effectLst/>
                <a:latin typeface="Open Sans" panose="020B0606030504020204" pitchFamily="34" charset="0"/>
              </a:rPr>
              <a:t> MAI (</a:t>
            </a:r>
            <a:r>
              <a:rPr lang="en-GB" sz="1400" b="0" i="0" dirty="0" err="1">
                <a:effectLst/>
                <a:latin typeface="Open Sans" panose="020B0606030504020204" pitchFamily="34" charset="0"/>
              </a:rPr>
              <a:t>Aparat</a:t>
            </a:r>
            <a:r>
              <a:rPr lang="en-GB" sz="1400" b="0" i="0" dirty="0">
                <a:effectLst/>
                <a:latin typeface="Open Sans" panose="020B0606030504020204" pitchFamily="34" charset="0"/>
              </a:rPr>
              <a:t> Central – DSU, DM, </a:t>
            </a:r>
            <a:r>
              <a:rPr lang="en-GB" sz="1400" b="0" i="0" dirty="0" err="1">
                <a:effectLst/>
                <a:latin typeface="Open Sans" panose="020B0606030504020204" pitchFamily="34" charset="0"/>
              </a:rPr>
              <a:t>inclusiv</a:t>
            </a:r>
            <a:r>
              <a:rPr lang="en-GB" sz="1400" b="0" i="0" dirty="0">
                <a:effectLst/>
                <a:latin typeface="Open Sans" panose="020B0606030504020204" pitchFamily="34" charset="0"/>
              </a:rPr>
              <a:t> IGSU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IGAv</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CPS, pe </a:t>
            </a:r>
            <a:r>
              <a:rPr lang="en-GB" sz="1400" b="0" i="0" dirty="0" err="1">
                <a:effectLst/>
                <a:latin typeface="Open Sans" panose="020B0606030504020204" pitchFamily="34" charset="0"/>
              </a:rPr>
              <a:t>activitatea</a:t>
            </a:r>
            <a:r>
              <a:rPr lang="en-GB" sz="1400" b="0" i="0" dirty="0">
                <a:effectLst/>
                <a:latin typeface="Open Sans" panose="020B0606030504020204" pitchFamily="34" charset="0"/>
              </a:rPr>
              <a:t> din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a:t>
            </a:r>
          </a:p>
          <a:p>
            <a:pPr marL="285750" indent="-285750" algn="just">
              <a:buFont typeface="Wingdings" panose="05000000000000000000" pitchFamily="2" charset="2"/>
              <a:buChar char="ü"/>
            </a:pPr>
            <a:r>
              <a:rPr lang="en-GB" sz="1400" b="0" i="0" dirty="0">
                <a:effectLst/>
                <a:latin typeface="Open Sans" panose="020B0606030504020204" pitchFamily="34" charset="0"/>
              </a:rPr>
              <a:t>instrument de management al </a:t>
            </a:r>
            <a:r>
              <a:rPr lang="en-GB" sz="1400" b="0" i="0" dirty="0" err="1">
                <a:effectLst/>
                <a:latin typeface="Open Sans" panose="020B0606030504020204" pitchFamily="34" charset="0"/>
              </a:rPr>
              <a:t>performanței</a:t>
            </a:r>
            <a:r>
              <a:rPr lang="en-GB" sz="1400" b="0" i="0" dirty="0">
                <a:effectLst/>
                <a:latin typeface="Open Sans" panose="020B0606030504020204" pitchFamily="34" charset="0"/>
              </a:rPr>
              <a:t> – Balanced Scorecard (BSC) </a:t>
            </a:r>
            <a:r>
              <a:rPr lang="en-GB" sz="1400" b="0" i="0" dirty="0" err="1">
                <a:effectLst/>
                <a:latin typeface="Open Sans" panose="020B0606030504020204" pitchFamily="34" charset="0"/>
              </a:rPr>
              <a:t>implementat</a:t>
            </a:r>
            <a:r>
              <a:rPr lang="en-GB" sz="1400" b="0" i="0" dirty="0">
                <a:effectLst/>
                <a:latin typeface="Open Sans" panose="020B0606030504020204" pitchFamily="34" charset="0"/>
              </a:rPr>
              <a:t> la </a:t>
            </a:r>
            <a:r>
              <a:rPr lang="en-GB" sz="1400" b="0" i="0" dirty="0" err="1">
                <a:effectLst/>
                <a:latin typeface="Open Sans" panose="020B0606030504020204" pitchFamily="34" charset="0"/>
              </a:rPr>
              <a:t>nivelul</a:t>
            </a:r>
            <a:r>
              <a:rPr lang="en-GB" sz="1400" b="0" i="0" dirty="0">
                <a:effectLst/>
                <a:latin typeface="Open Sans" panose="020B0606030504020204" pitchFamily="34" charset="0"/>
              </a:rPr>
              <a:t> MAI (</a:t>
            </a:r>
            <a:r>
              <a:rPr lang="en-GB" sz="1400" b="0" i="0" dirty="0" err="1">
                <a:effectLst/>
                <a:latin typeface="Open Sans" panose="020B0606030504020204" pitchFamily="34" charset="0"/>
              </a:rPr>
              <a:t>Aparat</a:t>
            </a:r>
            <a:r>
              <a:rPr lang="en-GB" sz="1400" b="0" i="0" dirty="0">
                <a:effectLst/>
                <a:latin typeface="Open Sans" panose="020B0606030504020204" pitchFamily="34" charset="0"/>
              </a:rPr>
              <a:t> Central – DSU, DM, CCM, </a:t>
            </a:r>
            <a:r>
              <a:rPr lang="en-GB" sz="1400" b="0" i="0" dirty="0" err="1">
                <a:effectLst/>
                <a:latin typeface="Open Sans" panose="020B0606030504020204" pitchFamily="34" charset="0"/>
              </a:rPr>
              <a:t>inclusiv</a:t>
            </a:r>
            <a:r>
              <a:rPr lang="en-GB" sz="1400" b="0" i="0" dirty="0">
                <a:effectLst/>
                <a:latin typeface="Open Sans" panose="020B0606030504020204" pitchFamily="34" charset="0"/>
              </a:rPr>
              <a:t> IGSU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IGAv</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împreună</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teritoriale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CPS, pe </a:t>
            </a:r>
            <a:r>
              <a:rPr lang="en-GB" sz="1400" b="0" i="0" dirty="0" err="1">
                <a:effectLst/>
                <a:latin typeface="Open Sans" panose="020B0606030504020204" pitchFamily="34" charset="0"/>
              </a:rPr>
              <a:t>activitatea</a:t>
            </a:r>
            <a:r>
              <a:rPr lang="en-GB" sz="1400" b="0" i="0" dirty="0">
                <a:effectLst/>
                <a:latin typeface="Open Sans" panose="020B0606030504020204" pitchFamily="34" charset="0"/>
              </a:rPr>
              <a:t> din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a:t>
            </a:r>
          </a:p>
          <a:p>
            <a:pPr marL="285750" indent="-285750" algn="just">
              <a:buFont typeface="Wingdings" panose="05000000000000000000" pitchFamily="2" charset="2"/>
              <a:buChar char="ü"/>
            </a:pPr>
            <a:r>
              <a:rPr lang="en-GB" sz="1400" b="0" i="0" dirty="0">
                <a:effectLst/>
                <a:latin typeface="Open Sans" panose="020B0606030504020204" pitchFamily="34" charset="0"/>
              </a:rPr>
              <a:t>432 </a:t>
            </a:r>
            <a:r>
              <a:rPr lang="en-GB" sz="1400" b="0" i="0" dirty="0" err="1">
                <a:effectLst/>
                <a:latin typeface="Open Sans" panose="020B0606030504020204" pitchFamily="34" charset="0"/>
              </a:rPr>
              <a:t>persoane</a:t>
            </a:r>
            <a:r>
              <a:rPr lang="en-GB" sz="1400" b="0" i="0" dirty="0">
                <a:effectLst/>
                <a:latin typeface="Open Sans" panose="020B0606030504020204" pitchFamily="34" charset="0"/>
              </a:rPr>
              <a:t> </a:t>
            </a:r>
            <a:r>
              <a:rPr lang="en-GB" sz="1400" b="0" i="0" dirty="0" err="1">
                <a:effectLst/>
                <a:latin typeface="Open Sans" panose="020B0606030504020204" pitchFamily="34" charset="0"/>
              </a:rPr>
              <a:t>instruite</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în</a:t>
            </a:r>
            <a:r>
              <a:rPr lang="en-GB" sz="1400" b="0" i="0" dirty="0">
                <a:effectLst/>
                <a:latin typeface="Open Sans" panose="020B0606030504020204" pitchFamily="34" charset="0"/>
              </a:rPr>
              <a:t> </a:t>
            </a:r>
            <a:r>
              <a:rPr lang="en-GB" sz="1400" b="0" i="0" dirty="0" err="1">
                <a:effectLst/>
                <a:latin typeface="Open Sans" panose="020B0606030504020204" pitchFamily="34" charset="0"/>
              </a:rPr>
              <a:t>domeniile</a:t>
            </a:r>
            <a:r>
              <a:rPr lang="en-GB" sz="1400" b="0" i="0" dirty="0">
                <a:effectLst/>
                <a:latin typeface="Open Sans" panose="020B0606030504020204" pitchFamily="34" charset="0"/>
              </a:rPr>
              <a:t>: auto-</a:t>
            </a:r>
            <a:r>
              <a:rPr lang="en-GB" sz="1400" b="0" i="0" dirty="0" err="1">
                <a:effectLst/>
                <a:latin typeface="Open Sans" panose="020B0606030504020204" pitchFamily="34" charset="0"/>
              </a:rPr>
              <a:t>evaluării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modului</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funcţionare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instituțiilor</a:t>
            </a:r>
            <a:r>
              <a:rPr lang="en-GB" sz="1400" b="0" i="0" dirty="0">
                <a:effectLst/>
                <a:latin typeface="Open Sans" panose="020B0606030504020204" pitchFamily="34" charset="0"/>
              </a:rPr>
              <a:t> </a:t>
            </a:r>
            <a:r>
              <a:rPr lang="en-GB" sz="1400" b="0" i="0" dirty="0" err="1">
                <a:effectLst/>
                <a:latin typeface="Open Sans" panose="020B0606030504020204" pitchFamily="34" charset="0"/>
              </a:rPr>
              <a:t>administrației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publice</a:t>
            </a:r>
            <a:r>
              <a:rPr lang="en-GB" sz="1400" b="0" i="0" dirty="0">
                <a:effectLst/>
                <a:latin typeface="Open Sans" panose="020B0606030504020204" pitchFamily="34" charset="0"/>
              </a:rPr>
              <a:t> (CAF); </a:t>
            </a:r>
            <a:r>
              <a:rPr lang="en-GB" sz="1400" b="0" i="0" dirty="0" err="1">
                <a:effectLst/>
                <a:latin typeface="Open Sans" panose="020B0606030504020204" pitchFamily="34" charset="0"/>
              </a:rPr>
              <a:t>managementului</a:t>
            </a:r>
            <a:r>
              <a:rPr lang="en-GB" sz="1400" b="0" i="0" dirty="0">
                <a:effectLst/>
                <a:latin typeface="Open Sans" panose="020B0606030504020204" pitchFamily="34" charset="0"/>
              </a:rPr>
              <a:t> </a:t>
            </a:r>
            <a:r>
              <a:rPr lang="en-GB" sz="1400" b="0" i="0" dirty="0" err="1">
                <a:effectLst/>
                <a:latin typeface="Open Sans" panose="020B0606030504020204" pitchFamily="34" charset="0"/>
              </a:rPr>
              <a:t>calității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a:t>
            </a:r>
            <a:r>
              <a:rPr lang="en-GB" sz="1400" b="0" i="0" dirty="0" err="1">
                <a:effectLst/>
                <a:latin typeface="Open Sans" panose="020B0606030504020204" pitchFamily="34" charset="0"/>
              </a:rPr>
              <a:t>managementului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performanței</a:t>
            </a:r>
            <a:r>
              <a:rPr lang="en-GB" sz="1400" b="0" i="0" dirty="0">
                <a:effectLst/>
                <a:latin typeface="Open Sans" panose="020B0606030504020204" pitchFamily="34" charset="0"/>
              </a:rPr>
              <a:t> – Balanced Scorecard (BSC)</a:t>
            </a:r>
          </a:p>
          <a:p>
            <a:pPr algn="just"/>
            <a:r>
              <a:rPr lang="en-GB" sz="1400" b="0" i="0" dirty="0">
                <a:effectLst/>
                <a:latin typeface="Open Sans" panose="020B0606030504020204" pitchFamily="34" charset="0"/>
              </a:rPr>
              <a:t>De </a:t>
            </a:r>
            <a:r>
              <a:rPr lang="en-GB" sz="1400" b="0" i="0" dirty="0" err="1">
                <a:effectLst/>
                <a:latin typeface="Open Sans" panose="020B0606030504020204" pitchFamily="34" charset="0"/>
              </a:rPr>
              <a:t>rezultatele</a:t>
            </a:r>
            <a:r>
              <a:rPr lang="en-GB" sz="1400" b="0" i="0" dirty="0">
                <a:effectLst/>
                <a:latin typeface="Open Sans" panose="020B0606030504020204" pitchFamily="34" charset="0"/>
              </a:rPr>
              <a:t> </a:t>
            </a:r>
            <a:r>
              <a:rPr lang="en-GB" sz="1400" b="0" i="0" dirty="0" err="1">
                <a:effectLst/>
                <a:latin typeface="Open Sans" panose="020B0606030504020204" pitchFamily="34" charset="0"/>
              </a:rPr>
              <a:t>proiectului</a:t>
            </a:r>
            <a:r>
              <a:rPr lang="en-GB" sz="1400" b="0" i="0" dirty="0">
                <a:effectLst/>
                <a:latin typeface="Open Sans" panose="020B0606030504020204" pitchFamily="34" charset="0"/>
              </a:rPr>
              <a:t> </a:t>
            </a:r>
            <a:r>
              <a:rPr lang="en-GB" sz="1400" b="0" i="0" dirty="0" err="1">
                <a:effectLst/>
                <a:latin typeface="Open Sans" panose="020B0606030504020204" pitchFamily="34" charset="0"/>
              </a:rPr>
              <a:t>vor</a:t>
            </a:r>
            <a:r>
              <a:rPr lang="en-GB" sz="1400" b="0" i="0" dirty="0">
                <a:effectLst/>
                <a:latin typeface="Open Sans" panose="020B0606030504020204" pitchFamily="34" charset="0"/>
              </a:rPr>
              <a:t> beneficia </a:t>
            </a:r>
            <a:r>
              <a:rPr lang="en-GB" sz="1400" b="0" i="0" dirty="0" err="1">
                <a:effectLst/>
                <a:latin typeface="Open Sans" panose="020B0606030504020204" pitchFamily="34" charset="0"/>
              </a:rPr>
              <a:t>peste</a:t>
            </a:r>
            <a:r>
              <a:rPr lang="en-GB" sz="1400" b="0" i="0" dirty="0">
                <a:effectLst/>
                <a:latin typeface="Open Sans" panose="020B0606030504020204" pitchFamily="34" charset="0"/>
              </a:rPr>
              <a:t> 26.000 de </a:t>
            </a:r>
            <a:r>
              <a:rPr lang="en-GB" sz="1400" b="0" i="0" dirty="0" err="1">
                <a:effectLst/>
                <a:latin typeface="Open Sans" panose="020B0606030504020204" pitchFamily="34" charset="0"/>
              </a:rPr>
              <a:t>angajați</a:t>
            </a:r>
            <a:r>
              <a:rPr lang="en-GB" sz="1400" b="0" i="0" dirty="0">
                <a:effectLst/>
                <a:latin typeface="Open Sans" panose="020B0606030504020204" pitchFamily="34" charset="0"/>
              </a:rPr>
              <a:t> ai MAI care </a:t>
            </a:r>
            <a:r>
              <a:rPr lang="en-GB" sz="1400" b="0" i="0" dirty="0" err="1">
                <a:effectLst/>
                <a:latin typeface="Open Sans" panose="020B0606030504020204" pitchFamily="34" charset="0"/>
              </a:rPr>
              <a:t>activează</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în</a:t>
            </a:r>
            <a:r>
              <a:rPr lang="en-GB" sz="1400" b="0" i="0" dirty="0">
                <a:effectLst/>
                <a:latin typeface="Open Sans" panose="020B0606030504020204" pitchFamily="34" charset="0"/>
              </a:rPr>
              <a:t>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situațiilor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urgență</a:t>
            </a:r>
            <a:r>
              <a:rPr lang="en-GB" sz="1400" b="0" i="0" dirty="0">
                <a:effectLst/>
                <a:latin typeface="Open Sans" panose="020B0606030504020204" pitchFamily="34" charset="0"/>
              </a:rPr>
              <a:t>, precum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populația</a:t>
            </a:r>
            <a:r>
              <a:rPr lang="en-GB" sz="1400" b="0" i="0" dirty="0">
                <a:effectLst/>
                <a:latin typeface="Open Sans" panose="020B0606030504020204" pitchFamily="34" charset="0"/>
              </a:rPr>
              <a:t> de pe </a:t>
            </a:r>
            <a:r>
              <a:rPr lang="en-GB" sz="1400" b="0" i="0" dirty="0" err="1">
                <a:effectLst/>
                <a:latin typeface="Open Sans" panose="020B0606030504020204" pitchFamily="34" charset="0"/>
              </a:rPr>
              <a:t>întreg</a:t>
            </a:r>
            <a:r>
              <a:rPr lang="en-GB" sz="1400" b="0" i="0" dirty="0">
                <a:effectLst/>
                <a:latin typeface="Open Sans" panose="020B0606030504020204" pitchFamily="34" charset="0"/>
              </a:rPr>
              <a:t> </a:t>
            </a:r>
            <a:r>
              <a:rPr lang="en-GB" sz="1400" b="0" i="0" dirty="0" err="1">
                <a:effectLst/>
                <a:latin typeface="Open Sans" panose="020B0606030504020204" pitchFamily="34" charset="0"/>
              </a:rPr>
              <a:t>teritoriul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ţării</a:t>
            </a:r>
            <a:r>
              <a:rPr lang="en-GB" sz="1400" b="0" i="0" dirty="0">
                <a:effectLst/>
                <a:latin typeface="Open Sans" panose="020B0606030504020204" pitchFamily="34" charset="0"/>
              </a:rPr>
              <a:t> care </a:t>
            </a:r>
            <a:r>
              <a:rPr lang="en-GB" sz="1400" b="0" i="0" dirty="0" err="1">
                <a:effectLst/>
                <a:latin typeface="Open Sans" panose="020B0606030504020204" pitchFamily="34" charset="0"/>
              </a:rPr>
              <a:t>va</a:t>
            </a:r>
            <a:r>
              <a:rPr lang="en-GB" sz="1400" b="0" i="0" dirty="0">
                <a:effectLst/>
                <a:latin typeface="Open Sans" panose="020B0606030504020204" pitchFamily="34" charset="0"/>
              </a:rPr>
              <a:t> beneficia de </a:t>
            </a:r>
            <a:r>
              <a:rPr lang="en-GB" sz="1400" b="0" i="0" dirty="0" err="1">
                <a:effectLst/>
                <a:latin typeface="Open Sans" panose="020B0606030504020204" pitchFamily="34" charset="0"/>
              </a:rPr>
              <a:t>îmbunătăţirea</a:t>
            </a:r>
            <a:r>
              <a:rPr lang="en-GB" sz="1400" b="0" i="0" dirty="0">
                <a:effectLst/>
                <a:latin typeface="Open Sans" panose="020B0606030504020204" pitchFamily="34" charset="0"/>
              </a:rPr>
              <a:t> </a:t>
            </a:r>
            <a:r>
              <a:rPr lang="en-GB" sz="1400" b="0" i="0" dirty="0" err="1">
                <a:effectLst/>
                <a:latin typeface="Open Sans" panose="020B0606030504020204" pitchFamily="34" charset="0"/>
              </a:rPr>
              <a:t>serviciilor</a:t>
            </a:r>
            <a:r>
              <a:rPr lang="en-GB" sz="1400" b="0" i="0" dirty="0">
                <a:effectLst/>
                <a:latin typeface="Open Sans" panose="020B0606030504020204" pitchFamily="34" charset="0"/>
              </a:rPr>
              <a:t> </a:t>
            </a:r>
            <a:r>
              <a:rPr lang="en-GB" sz="1400" b="0" i="0" dirty="0" err="1">
                <a:effectLst/>
                <a:latin typeface="Open Sans" panose="020B0606030504020204" pitchFamily="34" charset="0"/>
              </a:rPr>
              <a:t>prestate</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către</a:t>
            </a:r>
            <a:r>
              <a:rPr lang="en-GB" sz="1400" b="0" i="0" dirty="0">
                <a:effectLst/>
                <a:latin typeface="Open Sans" panose="020B0606030504020204" pitchFamily="34" charset="0"/>
              </a:rPr>
              <a:t> </a:t>
            </a:r>
            <a:r>
              <a:rPr lang="en-GB" sz="1400" b="0" i="0" dirty="0" err="1">
                <a:effectLst/>
                <a:latin typeface="Open Sans" panose="020B0606030504020204" pitchFamily="34" charset="0"/>
              </a:rPr>
              <a:t>structurile</a:t>
            </a:r>
            <a:r>
              <a:rPr lang="en-GB" sz="1400" b="0" i="0" dirty="0">
                <a:effectLst/>
                <a:latin typeface="Open Sans" panose="020B0606030504020204" pitchFamily="34" charset="0"/>
              </a:rPr>
              <a:t> cu </a:t>
            </a:r>
            <a:r>
              <a:rPr lang="en-GB" sz="1400" b="0" i="0" dirty="0" err="1">
                <a:effectLst/>
                <a:latin typeface="Open Sans" panose="020B0606030504020204" pitchFamily="34" charset="0"/>
              </a:rPr>
              <a:t>atribuții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în</a:t>
            </a:r>
            <a:r>
              <a:rPr lang="en-GB" sz="1400" b="0" i="0" dirty="0">
                <a:effectLst/>
                <a:latin typeface="Open Sans" panose="020B0606030504020204" pitchFamily="34" charset="0"/>
              </a:rPr>
              <a:t> </a:t>
            </a:r>
            <a:r>
              <a:rPr lang="en-GB" sz="1400" b="0" i="0" dirty="0" err="1">
                <a:effectLst/>
                <a:latin typeface="Open Sans" panose="020B0606030504020204" pitchFamily="34" charset="0"/>
              </a:rPr>
              <a:t>domeniul</a:t>
            </a:r>
            <a:r>
              <a:rPr lang="en-GB" sz="1400" b="0" i="0" dirty="0">
                <a:effectLst/>
                <a:latin typeface="Open Sans" panose="020B0606030504020204" pitchFamily="34" charset="0"/>
              </a:rPr>
              <a:t> </a:t>
            </a:r>
            <a:r>
              <a:rPr lang="en-GB" sz="1400" b="0" i="0" dirty="0" err="1">
                <a:effectLst/>
                <a:latin typeface="Open Sans" panose="020B0606030504020204" pitchFamily="34" charset="0"/>
              </a:rPr>
              <a:t>situaţiilor</a:t>
            </a:r>
            <a:r>
              <a:rPr lang="en-GB" sz="1400" b="0" i="0" dirty="0">
                <a:effectLst/>
                <a:latin typeface="Open Sans" panose="020B0606030504020204" pitchFamily="34" charset="0"/>
              </a:rPr>
              <a:t> de </a:t>
            </a:r>
            <a:r>
              <a:rPr lang="en-GB" sz="1400" b="0" i="0" dirty="0" err="1">
                <a:effectLst/>
                <a:latin typeface="Open Sans" panose="020B0606030504020204" pitchFamily="34" charset="0"/>
              </a:rPr>
              <a:t>urgenţă</a:t>
            </a:r>
            <a:r>
              <a:rPr lang="en-GB" sz="1400" b="0" i="0" dirty="0">
                <a:effectLst/>
                <a:latin typeface="Open Sans" panose="020B0606030504020204" pitchFamily="34" charset="0"/>
              </a:rPr>
              <a:t>, ca </a:t>
            </a:r>
            <a:r>
              <a:rPr lang="en-GB" sz="1400" b="0" i="0" dirty="0" err="1">
                <a:effectLst/>
                <a:latin typeface="Open Sans" panose="020B0606030504020204" pitchFamily="34" charset="0"/>
              </a:rPr>
              <a:t>urmare</a:t>
            </a:r>
            <a:r>
              <a:rPr lang="en-GB" sz="1400" b="0" i="0" dirty="0">
                <a:effectLst/>
                <a:latin typeface="Open Sans" panose="020B0606030504020204" pitchFamily="34" charset="0"/>
              </a:rPr>
              <a:t> a </a:t>
            </a:r>
            <a:r>
              <a:rPr lang="en-GB" sz="1400" b="0" i="0" dirty="0" err="1">
                <a:effectLst/>
                <a:latin typeface="Open Sans" panose="020B0606030504020204" pitchFamily="34" charset="0"/>
              </a:rPr>
              <a:t>implementării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instrumentelor</a:t>
            </a:r>
            <a:r>
              <a:rPr lang="en-GB" sz="1400" b="0" i="0" dirty="0">
                <a:effectLst/>
                <a:latin typeface="Open Sans" panose="020B0606030504020204" pitchFamily="34" charset="0"/>
              </a:rPr>
              <a:t> de management al </a:t>
            </a:r>
            <a:r>
              <a:rPr lang="en-GB" sz="1400" b="0" i="0" dirty="0" err="1">
                <a:effectLst/>
                <a:latin typeface="Open Sans" panose="020B0606030504020204" pitchFamily="34" charset="0"/>
              </a:rPr>
              <a:t>calităţii</a:t>
            </a:r>
            <a:r>
              <a:rPr lang="en-GB" sz="1400" b="0" i="0" dirty="0">
                <a:effectLst/>
                <a:latin typeface="Open Sans" panose="020B0606030504020204" pitchFamily="34" charset="0"/>
              </a:rPr>
              <a:t> </a:t>
            </a:r>
            <a:r>
              <a:rPr lang="en-GB" sz="1400" b="0" i="0" dirty="0" err="1">
                <a:effectLst/>
                <a:latin typeface="Open Sans" panose="020B0606030504020204" pitchFamily="34" charset="0"/>
              </a:rPr>
              <a:t>și</a:t>
            </a:r>
            <a:r>
              <a:rPr lang="en-GB" sz="1400" b="0" i="0" dirty="0">
                <a:effectLst/>
                <a:latin typeface="Open Sans" panose="020B0606030504020204" pitchFamily="34" charset="0"/>
              </a:rPr>
              <a:t> </a:t>
            </a:r>
            <a:r>
              <a:rPr lang="en-GB" sz="1400" b="0" i="0" dirty="0" err="1">
                <a:effectLst/>
                <a:latin typeface="Open Sans" panose="020B0606030504020204" pitchFamily="34" charset="0"/>
              </a:rPr>
              <a:t>performanței</a:t>
            </a:r>
            <a:r>
              <a:rPr lang="en-GB" sz="1400" b="0" i="0" dirty="0">
                <a:effectLst/>
                <a:latin typeface="Open Sans" panose="020B0606030504020204" pitchFamily="34" charset="0"/>
              </a:rPr>
              <a:t>.</a:t>
            </a:r>
          </a:p>
        </p:txBody>
      </p:sp>
      <p:sp>
        <p:nvSpPr>
          <p:cNvPr id="13" name="Content Placeholder 2">
            <a:extLst>
              <a:ext uri="{FF2B5EF4-FFF2-40B4-BE49-F238E27FC236}">
                <a16:creationId xmlns:a16="http://schemas.microsoft.com/office/drawing/2014/main" id="{9BF67155-E619-4D53-B2C2-7E402550F4B5}"/>
              </a:ext>
            </a:extLst>
          </p:cNvPr>
          <p:cNvSpPr>
            <a:spLocks noGrp="1"/>
          </p:cNvSpPr>
          <p:nvPr>
            <p:ph idx="1"/>
          </p:nvPr>
        </p:nvSpPr>
        <p:spPr>
          <a:xfrm>
            <a:off x="91063" y="1315671"/>
            <a:ext cx="11538685" cy="2113329"/>
          </a:xfrm>
        </p:spPr>
        <p:txBody>
          <a:bodyPr>
            <a:noAutofit/>
          </a:bodyPr>
          <a:lstStyle/>
          <a:p>
            <a:pPr marL="0" indent="0" algn="just">
              <a:buNone/>
            </a:pPr>
            <a:r>
              <a:rPr lang="en-GB" sz="1600" b="1" dirty="0"/>
              <a:t>4. </a:t>
            </a:r>
            <a:r>
              <a:rPr lang="en-GB" sz="1600" b="1" dirty="0" err="1"/>
              <a:t>Implementarea</a:t>
            </a:r>
            <a:r>
              <a:rPr lang="en-GB" sz="1600" b="1" dirty="0"/>
              <a:t> </a:t>
            </a:r>
            <a:r>
              <a:rPr lang="en-GB" sz="1600" b="1" dirty="0" err="1"/>
              <a:t>și</a:t>
            </a:r>
            <a:r>
              <a:rPr lang="en-GB" sz="1600" b="1" dirty="0"/>
              <a:t> </a:t>
            </a:r>
            <a:r>
              <a:rPr lang="en-GB" sz="1600" b="1" dirty="0" err="1"/>
              <a:t>certificarea</a:t>
            </a:r>
            <a:r>
              <a:rPr lang="en-GB" sz="1600" b="1" dirty="0"/>
              <a:t> </a:t>
            </a:r>
            <a:r>
              <a:rPr lang="en-GB" sz="1600" b="1" dirty="0" err="1"/>
              <a:t>sistemului</a:t>
            </a:r>
            <a:r>
              <a:rPr lang="en-GB" sz="1600" b="1" dirty="0"/>
              <a:t> de management al </a:t>
            </a:r>
            <a:r>
              <a:rPr lang="en-GB" sz="1600" b="1" dirty="0" err="1"/>
              <a:t>calității</a:t>
            </a:r>
            <a:r>
              <a:rPr lang="en-GB" sz="1600" b="1" dirty="0"/>
              <a:t> ISO 9001:2015 la </a:t>
            </a:r>
            <a:r>
              <a:rPr lang="en-GB" sz="1600" b="1" dirty="0" err="1"/>
              <a:t>nivelul</a:t>
            </a:r>
            <a:r>
              <a:rPr lang="en-GB" sz="1600" b="1" dirty="0"/>
              <a:t> </a:t>
            </a:r>
            <a:r>
              <a:rPr lang="en-GB" sz="1600" b="1" dirty="0" err="1"/>
              <a:t>Ministerului</a:t>
            </a:r>
            <a:r>
              <a:rPr lang="en-GB" sz="1600" b="1" dirty="0"/>
              <a:t> </a:t>
            </a:r>
            <a:r>
              <a:rPr lang="en-GB" sz="1600" b="1" dirty="0" err="1"/>
              <a:t>Afacerilor</a:t>
            </a:r>
            <a:r>
              <a:rPr lang="en-GB" sz="1600" b="1" dirty="0"/>
              <a:t> Interne (DSU, IGSU, IGAV, DM, CPS) </a:t>
            </a:r>
          </a:p>
          <a:p>
            <a:pPr marL="0" indent="0" algn="just">
              <a:spcBef>
                <a:spcPts val="0"/>
              </a:spcBef>
              <a:buNone/>
            </a:pPr>
            <a:r>
              <a:rPr lang="en-GB" sz="1600" b="1" dirty="0" err="1"/>
              <a:t>Denumire</a:t>
            </a:r>
            <a:r>
              <a:rPr lang="en-GB" sz="1600" b="1" dirty="0"/>
              <a:t> </a:t>
            </a:r>
            <a:r>
              <a:rPr lang="en-GB" sz="1600" b="1" dirty="0" err="1"/>
              <a:t>proiect</a:t>
            </a:r>
            <a:r>
              <a:rPr lang="en-GB" sz="1600" b="1" dirty="0"/>
              <a:t>: </a:t>
            </a:r>
            <a:r>
              <a:rPr lang="en-GB" sz="1600" dirty="0"/>
              <a:t>Management performant </a:t>
            </a:r>
            <a:r>
              <a:rPr lang="en-GB" sz="1600" dirty="0" err="1"/>
              <a:t>și</a:t>
            </a:r>
            <a:r>
              <a:rPr lang="en-GB" sz="1600" dirty="0"/>
              <a:t> </a:t>
            </a:r>
            <a:r>
              <a:rPr lang="en-GB" sz="1600" dirty="0" err="1"/>
              <a:t>unitar</a:t>
            </a:r>
            <a:r>
              <a:rPr lang="en-GB" sz="1600" dirty="0"/>
              <a:t> la </a:t>
            </a:r>
            <a:r>
              <a:rPr lang="en-GB" sz="1600" dirty="0" err="1"/>
              <a:t>nivelul</a:t>
            </a:r>
            <a:r>
              <a:rPr lang="en-GB" sz="1600" dirty="0"/>
              <a:t> </a:t>
            </a:r>
            <a:r>
              <a:rPr lang="en-GB" sz="1600" dirty="0" err="1"/>
              <a:t>Ministerului</a:t>
            </a:r>
            <a:r>
              <a:rPr lang="en-GB" sz="1600" dirty="0"/>
              <a:t> </a:t>
            </a:r>
            <a:r>
              <a:rPr lang="en-GB" sz="1600" dirty="0" err="1"/>
              <a:t>Afacerilor</a:t>
            </a:r>
            <a:r>
              <a:rPr lang="en-GB" sz="1600" dirty="0"/>
              <a:t> Interne </a:t>
            </a:r>
            <a:r>
              <a:rPr lang="en-GB" sz="1600" dirty="0" err="1"/>
              <a:t>pentru</a:t>
            </a:r>
            <a:r>
              <a:rPr lang="en-GB" sz="1600" dirty="0"/>
              <a:t> </a:t>
            </a:r>
            <a:r>
              <a:rPr lang="en-GB" sz="1600" dirty="0" err="1"/>
              <a:t>serviciile</a:t>
            </a:r>
            <a:r>
              <a:rPr lang="en-GB" sz="1600" dirty="0"/>
              <a:t> de </a:t>
            </a:r>
            <a:r>
              <a:rPr lang="en-GB" sz="1600" dirty="0" err="1"/>
              <a:t>urgență</a:t>
            </a:r>
            <a:r>
              <a:rPr lang="en-GB" sz="1600" dirty="0"/>
              <a:t> COD SIPOCA 52 / Cod </a:t>
            </a:r>
            <a:r>
              <a:rPr lang="en-GB" sz="1600" dirty="0" err="1"/>
              <a:t>MySMIS</a:t>
            </a:r>
            <a:r>
              <a:rPr lang="en-GB" sz="1600" dirty="0"/>
              <a:t> 120194 , </a:t>
            </a:r>
            <a:r>
              <a:rPr lang="en-GB" sz="1600" dirty="0" err="1"/>
              <a:t>proiect</a:t>
            </a:r>
            <a:r>
              <a:rPr lang="en-GB" sz="1600" dirty="0"/>
              <a:t> co-</a:t>
            </a:r>
            <a:r>
              <a:rPr lang="en-GB" sz="1600" dirty="0" err="1"/>
              <a:t>finanţat</a:t>
            </a:r>
            <a:r>
              <a:rPr lang="en-GB" sz="1600" dirty="0"/>
              <a:t> </a:t>
            </a:r>
            <a:r>
              <a:rPr lang="en-GB" sz="1600" dirty="0" err="1"/>
              <a:t>prin</a:t>
            </a:r>
            <a:r>
              <a:rPr lang="en-GB" sz="1600" dirty="0"/>
              <a:t> </a:t>
            </a:r>
            <a:r>
              <a:rPr lang="en-GB" sz="1600" dirty="0" err="1"/>
              <a:t>Fondul</a:t>
            </a:r>
            <a:r>
              <a:rPr lang="en-GB" sz="1600" dirty="0"/>
              <a:t> Social European (FSE), care </a:t>
            </a:r>
            <a:r>
              <a:rPr lang="en-GB" sz="1600" dirty="0" err="1"/>
              <a:t>constă</a:t>
            </a:r>
            <a:r>
              <a:rPr lang="en-GB" sz="1600" dirty="0"/>
              <a:t> </a:t>
            </a:r>
            <a:r>
              <a:rPr lang="en-GB" sz="1600" dirty="0" err="1"/>
              <a:t>în</a:t>
            </a:r>
            <a:r>
              <a:rPr lang="en-GB" sz="1600" dirty="0"/>
              <a:t> </a:t>
            </a:r>
            <a:r>
              <a:rPr lang="en-GB" sz="1600" dirty="0" err="1"/>
              <a:t>implementarea</a:t>
            </a:r>
            <a:r>
              <a:rPr lang="en-GB" sz="1600" dirty="0"/>
              <a:t> </a:t>
            </a:r>
            <a:r>
              <a:rPr lang="en-GB" sz="1600" dirty="0" err="1"/>
              <a:t>unor</a:t>
            </a:r>
            <a:r>
              <a:rPr lang="en-GB" sz="1600" dirty="0"/>
              <a:t> </a:t>
            </a:r>
            <a:r>
              <a:rPr lang="en-GB" sz="1600" dirty="0" err="1"/>
              <a:t>sisteme</a:t>
            </a:r>
            <a:r>
              <a:rPr lang="en-GB" sz="1600" dirty="0"/>
              <a:t> </a:t>
            </a:r>
            <a:r>
              <a:rPr lang="en-GB" sz="1600" dirty="0" err="1"/>
              <a:t>unitare</a:t>
            </a:r>
            <a:r>
              <a:rPr lang="en-GB" sz="1600" dirty="0"/>
              <a:t> de management al </a:t>
            </a:r>
            <a:r>
              <a:rPr lang="en-GB" sz="1600" dirty="0" err="1"/>
              <a:t>calității</a:t>
            </a:r>
            <a:r>
              <a:rPr lang="en-GB" sz="1600" dirty="0"/>
              <a:t> </a:t>
            </a:r>
            <a:r>
              <a:rPr lang="en-GB" sz="1600" dirty="0" err="1"/>
              <a:t>și</a:t>
            </a:r>
            <a:r>
              <a:rPr lang="en-GB" sz="1600" dirty="0"/>
              <a:t> </a:t>
            </a:r>
            <a:r>
              <a:rPr lang="en-GB" sz="1600" dirty="0" err="1"/>
              <a:t>performanței</a:t>
            </a:r>
            <a:r>
              <a:rPr lang="en-GB" sz="1600" dirty="0"/>
              <a:t>, precum </a:t>
            </a:r>
            <a:r>
              <a:rPr lang="en-GB" sz="1600" dirty="0" err="1"/>
              <a:t>și</a:t>
            </a:r>
            <a:r>
              <a:rPr lang="en-GB" sz="1600" dirty="0"/>
              <a:t> a </a:t>
            </a:r>
            <a:r>
              <a:rPr lang="en-GB" sz="1600" dirty="0" err="1"/>
              <a:t>unei</a:t>
            </a:r>
            <a:r>
              <a:rPr lang="en-GB" sz="1600" dirty="0"/>
              <a:t> </a:t>
            </a:r>
            <a:r>
              <a:rPr lang="en-GB" sz="1600" dirty="0" err="1"/>
              <a:t>aplicații</a:t>
            </a:r>
            <a:r>
              <a:rPr lang="en-GB" sz="1600" dirty="0"/>
              <a:t> </a:t>
            </a:r>
            <a:r>
              <a:rPr lang="en-GB" sz="1600" dirty="0" err="1"/>
              <a:t>informatice</a:t>
            </a:r>
            <a:r>
              <a:rPr lang="en-GB" sz="1600" dirty="0"/>
              <a:t> </a:t>
            </a:r>
            <a:r>
              <a:rPr lang="en-GB" sz="1600" dirty="0" err="1"/>
              <a:t>suport</a:t>
            </a:r>
            <a:r>
              <a:rPr lang="en-GB" sz="1600" dirty="0"/>
              <a:t>, </a:t>
            </a:r>
            <a:r>
              <a:rPr lang="en-GB" sz="1600" dirty="0" err="1"/>
              <a:t>pentru</a:t>
            </a:r>
            <a:r>
              <a:rPr lang="en-GB" sz="1600" dirty="0"/>
              <a:t> </a:t>
            </a:r>
            <a:r>
              <a:rPr lang="en-GB" sz="1600" dirty="0" err="1"/>
              <a:t>furnizarea</a:t>
            </a:r>
            <a:r>
              <a:rPr lang="en-GB" sz="1600" dirty="0"/>
              <a:t> </a:t>
            </a:r>
            <a:r>
              <a:rPr lang="en-GB" sz="1600" dirty="0" err="1"/>
              <a:t>unor</a:t>
            </a:r>
            <a:r>
              <a:rPr lang="en-GB" sz="1600" dirty="0"/>
              <a:t> </a:t>
            </a:r>
            <a:r>
              <a:rPr lang="en-GB" sz="1600" dirty="0" err="1"/>
              <a:t>servicii</a:t>
            </a:r>
            <a:r>
              <a:rPr lang="en-GB" sz="1600" dirty="0"/>
              <a:t> de </a:t>
            </a:r>
            <a:r>
              <a:rPr lang="en-GB" sz="1600" dirty="0" err="1"/>
              <a:t>calitate</a:t>
            </a:r>
            <a:r>
              <a:rPr lang="en-GB" sz="1600" dirty="0"/>
              <a:t> </a:t>
            </a:r>
            <a:r>
              <a:rPr lang="en-GB" sz="1600" dirty="0" err="1"/>
              <a:t>recunoscute</a:t>
            </a:r>
            <a:r>
              <a:rPr lang="en-GB" sz="1600" dirty="0"/>
              <a:t> la </a:t>
            </a:r>
            <a:r>
              <a:rPr lang="en-GB" sz="1600" dirty="0" err="1"/>
              <a:t>nivel</a:t>
            </a:r>
            <a:r>
              <a:rPr lang="en-GB" sz="1600" dirty="0"/>
              <a:t> </a:t>
            </a:r>
            <a:r>
              <a:rPr lang="en-GB" sz="1600" dirty="0" err="1"/>
              <a:t>internațional</a:t>
            </a:r>
            <a:r>
              <a:rPr lang="en-GB" sz="1600" dirty="0"/>
              <a:t> pe </a:t>
            </a:r>
            <a:r>
              <a:rPr lang="en-GB" sz="1600" dirty="0" err="1"/>
              <a:t>domeniul</a:t>
            </a:r>
            <a:r>
              <a:rPr lang="en-GB" sz="1600" dirty="0"/>
              <a:t> </a:t>
            </a:r>
            <a:r>
              <a:rPr lang="en-GB" sz="1600" dirty="0" err="1"/>
              <a:t>situațiilor</a:t>
            </a:r>
            <a:r>
              <a:rPr lang="en-GB" sz="1600" dirty="0"/>
              <a:t> de </a:t>
            </a:r>
            <a:r>
              <a:rPr lang="en-GB" sz="1600" dirty="0" err="1"/>
              <a:t>urgență</a:t>
            </a:r>
            <a:r>
              <a:rPr lang="en-GB" sz="1600" dirty="0"/>
              <a:t>.</a:t>
            </a:r>
          </a:p>
          <a:p>
            <a:pPr marL="0" indent="0" algn="just">
              <a:spcBef>
                <a:spcPts val="0"/>
              </a:spcBef>
              <a:buNone/>
            </a:pPr>
            <a:r>
              <a:rPr lang="en-GB" sz="1600" b="1" dirty="0" err="1"/>
              <a:t>Obiectivul</a:t>
            </a:r>
            <a:r>
              <a:rPr lang="en-GB" sz="1600" b="1" dirty="0"/>
              <a:t> general al </a:t>
            </a:r>
            <a:r>
              <a:rPr lang="en-GB" sz="1600" b="1" dirty="0" err="1"/>
              <a:t>proiectului</a:t>
            </a:r>
            <a:r>
              <a:rPr lang="en-GB" sz="1600" b="1" dirty="0"/>
              <a:t>:  </a:t>
            </a:r>
            <a:r>
              <a:rPr lang="en-GB" sz="1600" dirty="0" err="1"/>
              <a:t>crearea</a:t>
            </a:r>
            <a:r>
              <a:rPr lang="en-GB" sz="1600" dirty="0"/>
              <a:t> </a:t>
            </a:r>
            <a:r>
              <a:rPr lang="en-GB" sz="1600" dirty="0" err="1"/>
              <a:t>și</a:t>
            </a:r>
            <a:r>
              <a:rPr lang="en-GB" sz="1600" dirty="0"/>
              <a:t> </a:t>
            </a:r>
            <a:r>
              <a:rPr lang="en-GB" sz="1600" dirty="0" err="1"/>
              <a:t>dezvoltarea</a:t>
            </a:r>
            <a:r>
              <a:rPr lang="en-GB" sz="1600" dirty="0"/>
              <a:t> </a:t>
            </a:r>
            <a:r>
              <a:rPr lang="en-GB" sz="1600" dirty="0" err="1"/>
              <a:t>unui</a:t>
            </a:r>
            <a:r>
              <a:rPr lang="en-GB" sz="1600" dirty="0"/>
              <a:t> </a:t>
            </a:r>
            <a:r>
              <a:rPr lang="en-GB" sz="1600" dirty="0" err="1"/>
              <a:t>cadru</a:t>
            </a:r>
            <a:r>
              <a:rPr lang="en-GB" sz="1600" dirty="0"/>
              <a:t> </a:t>
            </a:r>
            <a:r>
              <a:rPr lang="en-GB" sz="1600" dirty="0" err="1"/>
              <a:t>unitar</a:t>
            </a:r>
            <a:r>
              <a:rPr lang="en-GB" sz="1600" dirty="0"/>
              <a:t> </a:t>
            </a:r>
            <a:r>
              <a:rPr lang="en-GB" sz="1600" dirty="0" err="1"/>
              <a:t>pentru</a:t>
            </a:r>
            <a:r>
              <a:rPr lang="en-GB" sz="1600" dirty="0"/>
              <a:t> </a:t>
            </a:r>
            <a:r>
              <a:rPr lang="en-GB" sz="1600" dirty="0" err="1"/>
              <a:t>managementul</a:t>
            </a:r>
            <a:r>
              <a:rPr lang="en-GB" sz="1600" dirty="0"/>
              <a:t> performant la </a:t>
            </a:r>
            <a:r>
              <a:rPr lang="en-GB" sz="1600" dirty="0" err="1"/>
              <a:t>nivelul</a:t>
            </a:r>
            <a:r>
              <a:rPr lang="en-GB" sz="1600" dirty="0"/>
              <a:t> </a:t>
            </a:r>
            <a:r>
              <a:rPr lang="en-GB" sz="1600" dirty="0" err="1"/>
              <a:t>structurilor</a:t>
            </a:r>
            <a:r>
              <a:rPr lang="en-GB" sz="1600" dirty="0"/>
              <a:t> operative </a:t>
            </a:r>
            <a:r>
              <a:rPr lang="en-GB" sz="1600" dirty="0" err="1"/>
              <a:t>şi</a:t>
            </a:r>
            <a:r>
              <a:rPr lang="en-GB" sz="1600" dirty="0"/>
              <a:t> de </a:t>
            </a:r>
            <a:r>
              <a:rPr lang="en-GB" sz="1600" dirty="0" err="1"/>
              <a:t>coordonare</a:t>
            </a:r>
            <a:r>
              <a:rPr lang="en-GB" sz="1600" dirty="0"/>
              <a:t> cu </a:t>
            </a:r>
            <a:r>
              <a:rPr lang="en-GB" sz="1600" dirty="0" err="1"/>
              <a:t>atribuții</a:t>
            </a:r>
            <a:r>
              <a:rPr lang="en-GB" sz="1600" dirty="0"/>
              <a:t> </a:t>
            </a:r>
            <a:r>
              <a:rPr lang="en-GB" sz="1600" dirty="0" err="1"/>
              <a:t>privind</a:t>
            </a:r>
            <a:r>
              <a:rPr lang="en-GB" sz="1600" dirty="0"/>
              <a:t> </a:t>
            </a:r>
            <a:r>
              <a:rPr lang="en-GB" sz="1600" dirty="0" err="1"/>
              <a:t>gestionarea</a:t>
            </a:r>
            <a:r>
              <a:rPr lang="en-GB" sz="1600" dirty="0"/>
              <a:t> </a:t>
            </a:r>
            <a:r>
              <a:rPr lang="en-GB" sz="1600" dirty="0" err="1"/>
              <a:t>și</a:t>
            </a:r>
            <a:r>
              <a:rPr lang="en-GB" sz="1600" dirty="0"/>
              <a:t> </a:t>
            </a:r>
            <a:r>
              <a:rPr lang="en-GB" sz="1600" dirty="0" err="1"/>
              <a:t>intervenția</a:t>
            </a:r>
            <a:r>
              <a:rPr lang="en-GB" sz="1600" dirty="0"/>
              <a:t> </a:t>
            </a:r>
            <a:r>
              <a:rPr lang="en-GB" sz="1600" dirty="0" err="1"/>
              <a:t>în</a:t>
            </a:r>
            <a:r>
              <a:rPr lang="en-GB" sz="1600" dirty="0"/>
              <a:t> </a:t>
            </a:r>
            <a:r>
              <a:rPr lang="en-GB" sz="1600" dirty="0" err="1"/>
              <a:t>cazul</a:t>
            </a:r>
            <a:r>
              <a:rPr lang="en-GB" sz="1600" dirty="0"/>
              <a:t> </a:t>
            </a:r>
            <a:r>
              <a:rPr lang="en-GB" sz="1600" dirty="0" err="1"/>
              <a:t>situațiilor</a:t>
            </a:r>
            <a:r>
              <a:rPr lang="en-GB" sz="1600" dirty="0"/>
              <a:t> de </a:t>
            </a:r>
            <a:r>
              <a:rPr lang="en-GB" sz="1600" dirty="0" err="1"/>
              <a:t>urgență</a:t>
            </a:r>
            <a:r>
              <a:rPr lang="en-GB" sz="1600" dirty="0"/>
              <a:t> </a:t>
            </a:r>
            <a:r>
              <a:rPr lang="en-GB" sz="1600" dirty="0" err="1"/>
              <a:t>și</a:t>
            </a:r>
            <a:r>
              <a:rPr lang="en-GB" sz="1600" dirty="0"/>
              <a:t> al </a:t>
            </a:r>
            <a:r>
              <a:rPr lang="en-GB" sz="1600" dirty="0" err="1"/>
              <a:t>urgențelor</a:t>
            </a:r>
            <a:r>
              <a:rPr lang="en-GB" sz="1600" dirty="0"/>
              <a:t> </a:t>
            </a:r>
            <a:r>
              <a:rPr lang="en-GB" sz="1600" dirty="0" err="1"/>
              <a:t>medicale</a:t>
            </a:r>
            <a:r>
              <a:rPr lang="en-GB" sz="1600" dirty="0"/>
              <a:t>.</a:t>
            </a:r>
          </a:p>
        </p:txBody>
      </p:sp>
      <p:pic>
        <p:nvPicPr>
          <p:cNvPr id="9" name="Picture 8">
            <a:extLst>
              <a:ext uri="{FF2B5EF4-FFF2-40B4-BE49-F238E27FC236}">
                <a16:creationId xmlns:a16="http://schemas.microsoft.com/office/drawing/2014/main" id="{24AF4F7D-F4F4-4B8C-8D1D-62AA23729178}"/>
              </a:ext>
            </a:extLst>
          </p:cNvPr>
          <p:cNvPicPr>
            <a:picLocks noChangeAspect="1"/>
          </p:cNvPicPr>
          <p:nvPr/>
        </p:nvPicPr>
        <p:blipFill>
          <a:blip r:embed="rId4"/>
          <a:stretch>
            <a:fillRect/>
          </a:stretch>
        </p:blipFill>
        <p:spPr>
          <a:xfrm>
            <a:off x="10116703" y="3900086"/>
            <a:ext cx="2075297" cy="2571411"/>
          </a:xfrm>
          <a:prstGeom prst="rect">
            <a:avLst/>
          </a:prstGeom>
        </p:spPr>
      </p:pic>
    </p:spTree>
    <p:extLst>
      <p:ext uri="{BB962C8B-B14F-4D97-AF65-F5344CB8AC3E}">
        <p14:creationId xmlns:p14="http://schemas.microsoft.com/office/powerpoint/2010/main" val="87585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en-GB" b="1" dirty="0"/>
              <a:t>1. INTRODUCERE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09" y="6531819"/>
            <a:ext cx="812191" cy="32618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94298"/>
            <a:ext cx="5111798" cy="3196722"/>
          </a:xfrm>
        </p:spPr>
        <p:txBody>
          <a:bodyPr>
            <a:noAutofit/>
          </a:bodyPr>
          <a:lstStyle/>
          <a:p>
            <a:pPr marL="0" indent="0">
              <a:buNone/>
            </a:pPr>
            <a:r>
              <a:rPr lang="en-GB" sz="1600" b="1" dirty="0"/>
              <a:t>In </a:t>
            </a:r>
            <a:r>
              <a:rPr lang="en-GB" sz="1600" b="1" dirty="0" err="1"/>
              <a:t>trecut</a:t>
            </a:r>
            <a:r>
              <a:rPr lang="en-GB" sz="1600" b="1" dirty="0"/>
              <a:t> </a:t>
            </a:r>
            <a:r>
              <a:rPr lang="en-GB" sz="1600" dirty="0" err="1"/>
              <a:t>scopul</a:t>
            </a:r>
            <a:r>
              <a:rPr lang="en-GB" sz="1600" dirty="0"/>
              <a:t> </a:t>
            </a:r>
            <a:r>
              <a:rPr lang="en-GB" sz="1600" dirty="0" err="1"/>
              <a:t>administraţiei</a:t>
            </a:r>
            <a:r>
              <a:rPr lang="en-GB" sz="1600" dirty="0"/>
              <a:t> </a:t>
            </a:r>
            <a:r>
              <a:rPr lang="en-GB" sz="1600" dirty="0" err="1"/>
              <a:t>publice</a:t>
            </a:r>
            <a:r>
              <a:rPr lang="en-GB" sz="1600" dirty="0"/>
              <a:t> era de a </a:t>
            </a:r>
            <a:r>
              <a:rPr lang="en-GB" sz="1600" dirty="0" err="1"/>
              <a:t>asigura</a:t>
            </a:r>
            <a:r>
              <a:rPr lang="en-GB" sz="1600" dirty="0"/>
              <a:t> un </a:t>
            </a:r>
            <a:r>
              <a:rPr lang="en-GB" sz="1600" dirty="0" err="1"/>
              <a:t>anumit</a:t>
            </a:r>
            <a:r>
              <a:rPr lang="en-GB" sz="1600" dirty="0"/>
              <a:t> </a:t>
            </a:r>
            <a:r>
              <a:rPr lang="en-GB" sz="1600" dirty="0" err="1"/>
              <a:t>număr</a:t>
            </a:r>
            <a:r>
              <a:rPr lang="en-GB" sz="1600" dirty="0"/>
              <a:t> de </a:t>
            </a:r>
            <a:r>
              <a:rPr lang="en-GB" sz="1600" dirty="0" err="1"/>
              <a:t>servicii</a:t>
            </a:r>
            <a:r>
              <a:rPr lang="en-GB" sz="1600" dirty="0"/>
              <a:t> de </a:t>
            </a:r>
            <a:r>
              <a:rPr lang="en-GB" sz="1600" dirty="0" err="1"/>
              <a:t>interes</a:t>
            </a:r>
            <a:r>
              <a:rPr lang="en-GB" sz="1600" dirty="0"/>
              <a:t> public </a:t>
            </a:r>
            <a:r>
              <a:rPr lang="en-GB" sz="1600" dirty="0" err="1"/>
              <a:t>cetăţenilor</a:t>
            </a:r>
            <a:r>
              <a:rPr lang="en-GB" sz="1600" dirty="0"/>
              <a:t> (</a:t>
            </a:r>
            <a:r>
              <a:rPr lang="en-GB" sz="1600" dirty="0" err="1"/>
              <a:t>fiind</a:t>
            </a:r>
            <a:r>
              <a:rPr lang="en-GB" sz="1600" dirty="0"/>
              <a:t> </a:t>
            </a:r>
            <a:r>
              <a:rPr lang="en-GB" sz="1600" dirty="0" err="1"/>
              <a:t>considerată</a:t>
            </a:r>
            <a:r>
              <a:rPr lang="en-GB" sz="1600" dirty="0"/>
              <a:t> </a:t>
            </a:r>
            <a:r>
              <a:rPr lang="en-GB" sz="1600" dirty="0" err="1"/>
              <a:t>principalul</a:t>
            </a:r>
            <a:r>
              <a:rPr lang="en-GB" sz="1600" dirty="0"/>
              <a:t> </a:t>
            </a:r>
            <a:r>
              <a:rPr lang="en-GB" sz="1600" dirty="0" err="1"/>
              <a:t>furnizor</a:t>
            </a:r>
            <a:r>
              <a:rPr lang="en-GB" sz="1600" dirty="0"/>
              <a:t> de </a:t>
            </a:r>
            <a:r>
              <a:rPr lang="en-GB" sz="1600" dirty="0" err="1"/>
              <a:t>servicii</a:t>
            </a:r>
            <a:r>
              <a:rPr lang="en-GB" sz="1600" dirty="0"/>
              <a:t> de </a:t>
            </a:r>
            <a:r>
              <a:rPr lang="en-GB" sz="1600" dirty="0" err="1"/>
              <a:t>interes</a:t>
            </a:r>
            <a:r>
              <a:rPr lang="en-GB" sz="1600" dirty="0"/>
              <a:t> public)</a:t>
            </a:r>
          </a:p>
          <a:p>
            <a:pPr marL="0" indent="0">
              <a:buNone/>
            </a:pPr>
            <a:r>
              <a:rPr lang="en-GB" sz="1600" b="1" dirty="0"/>
              <a:t>In </a:t>
            </a:r>
            <a:r>
              <a:rPr lang="en-GB" sz="1600" b="1" dirty="0" err="1">
                <a:highlight>
                  <a:srgbClr val="FFFFFF"/>
                </a:highlight>
              </a:rPr>
              <a:t>prezent</a:t>
            </a:r>
            <a:r>
              <a:rPr lang="en-GB" sz="1600" b="1" dirty="0">
                <a:highlight>
                  <a:srgbClr val="FFFFFF"/>
                </a:highlight>
              </a:rPr>
              <a:t> </a:t>
            </a:r>
            <a:r>
              <a:rPr lang="en-GB" sz="1600" dirty="0" err="1">
                <a:highlight>
                  <a:srgbClr val="FFFFFF"/>
                </a:highlight>
              </a:rPr>
              <a:t>misiunea</a:t>
            </a:r>
            <a:r>
              <a:rPr lang="en-GB" sz="1600" dirty="0">
                <a:highlight>
                  <a:srgbClr val="FFFFFF"/>
                </a:highlight>
              </a:rPr>
              <a:t> </a:t>
            </a:r>
            <a:r>
              <a:rPr lang="en-GB" sz="1600" dirty="0" err="1"/>
              <a:t>instituţiilor</a:t>
            </a:r>
            <a:r>
              <a:rPr lang="en-GB" sz="1600" dirty="0"/>
              <a:t> </a:t>
            </a:r>
            <a:r>
              <a:rPr lang="en-GB" sz="1600" dirty="0" err="1"/>
              <a:t>publice</a:t>
            </a:r>
            <a:r>
              <a:rPr lang="en-GB" sz="1600" dirty="0"/>
              <a:t> </a:t>
            </a:r>
            <a:r>
              <a:rPr lang="en-GB" sz="1600" dirty="0" err="1"/>
              <a:t>este</a:t>
            </a:r>
            <a:r>
              <a:rPr lang="en-GB" sz="1600" dirty="0"/>
              <a:t> de a </a:t>
            </a:r>
            <a:r>
              <a:rPr lang="en-GB" sz="1600" dirty="0" err="1"/>
              <a:t>furniza</a:t>
            </a:r>
            <a:r>
              <a:rPr lang="en-GB" sz="1600" dirty="0"/>
              <a:t> </a:t>
            </a:r>
            <a:r>
              <a:rPr lang="en-GB" sz="1600" dirty="0" err="1"/>
              <a:t>servicii</a:t>
            </a:r>
            <a:r>
              <a:rPr lang="en-GB" sz="1600" dirty="0"/>
              <a:t> </a:t>
            </a:r>
            <a:r>
              <a:rPr lang="en-GB" sz="1600" dirty="0" err="1"/>
              <a:t>publice</a:t>
            </a:r>
            <a:r>
              <a:rPr lang="en-GB" sz="1600" dirty="0"/>
              <a:t> de </a:t>
            </a:r>
            <a:r>
              <a:rPr lang="en-GB" sz="1600" dirty="0" err="1"/>
              <a:t>calitate</a:t>
            </a:r>
            <a:r>
              <a:rPr lang="en-GB" sz="1600" dirty="0"/>
              <a:t>, </a:t>
            </a:r>
            <a:r>
              <a:rPr lang="en-GB" sz="1600" dirty="0" err="1"/>
              <a:t>servicii</a:t>
            </a:r>
            <a:r>
              <a:rPr lang="en-GB" sz="1600" dirty="0"/>
              <a:t> care </a:t>
            </a:r>
            <a:r>
              <a:rPr lang="en-GB" sz="1600" dirty="0" err="1"/>
              <a:t>prin</a:t>
            </a:r>
            <a:r>
              <a:rPr lang="en-GB" sz="1600" dirty="0"/>
              <a:t> </a:t>
            </a:r>
            <a:r>
              <a:rPr lang="en-GB" sz="1600" dirty="0" err="1"/>
              <a:t>nivelul</a:t>
            </a:r>
            <a:r>
              <a:rPr lang="en-GB" sz="1600" dirty="0"/>
              <a:t> </a:t>
            </a:r>
            <a:r>
              <a:rPr lang="en-GB" sz="1600" dirty="0" err="1"/>
              <a:t>ridicat</a:t>
            </a:r>
            <a:r>
              <a:rPr lang="en-GB" sz="1600" dirty="0"/>
              <a:t> de </a:t>
            </a:r>
            <a:r>
              <a:rPr lang="en-GB" sz="1600" dirty="0" err="1"/>
              <a:t>calitate</a:t>
            </a:r>
            <a:r>
              <a:rPr lang="en-GB" sz="1600" dirty="0"/>
              <a:t> </a:t>
            </a:r>
            <a:r>
              <a:rPr lang="en-GB" sz="1600" dirty="0" err="1"/>
              <a:t>conduc</a:t>
            </a:r>
            <a:r>
              <a:rPr lang="en-GB" sz="1600" dirty="0"/>
              <a:t> la un grad </a:t>
            </a:r>
            <a:r>
              <a:rPr lang="en-GB" sz="1600" dirty="0" err="1"/>
              <a:t>ridicat</a:t>
            </a:r>
            <a:r>
              <a:rPr lang="en-GB" sz="1600" dirty="0"/>
              <a:t> de </a:t>
            </a:r>
            <a:r>
              <a:rPr lang="en-GB" sz="1600" dirty="0" err="1"/>
              <a:t>satisfacere</a:t>
            </a:r>
            <a:r>
              <a:rPr lang="en-GB" sz="1600" dirty="0"/>
              <a:t> a </a:t>
            </a:r>
            <a:r>
              <a:rPr lang="en-GB" sz="1600" dirty="0" err="1"/>
              <a:t>nevoilor</a:t>
            </a:r>
            <a:r>
              <a:rPr lang="en-GB" sz="1600" dirty="0"/>
              <a:t> </a:t>
            </a:r>
            <a:r>
              <a:rPr lang="en-GB" sz="1600" dirty="0" err="1"/>
              <a:t>cetăţenilor</a:t>
            </a:r>
            <a:r>
              <a:rPr lang="en-GB" sz="1600" dirty="0"/>
              <a:t> </a:t>
            </a:r>
            <a:r>
              <a:rPr lang="en-GB" sz="1600" dirty="0" err="1"/>
              <a:t>sau</a:t>
            </a:r>
            <a:r>
              <a:rPr lang="en-GB" sz="1600" dirty="0"/>
              <a:t> ale </a:t>
            </a:r>
            <a:r>
              <a:rPr lang="en-GB" sz="1600" dirty="0" err="1"/>
              <a:t>consumatorilorde</a:t>
            </a:r>
            <a:r>
              <a:rPr lang="en-GB" sz="1600" dirty="0"/>
              <a:t> </a:t>
            </a:r>
            <a:r>
              <a:rPr lang="en-GB" sz="1600" dirty="0" err="1"/>
              <a:t>servicii</a:t>
            </a:r>
            <a:r>
              <a:rPr lang="en-GB" sz="1600" dirty="0"/>
              <a:t> </a:t>
            </a:r>
            <a:r>
              <a:rPr lang="en-GB" sz="1600" dirty="0" err="1"/>
              <a:t>publice</a:t>
            </a:r>
            <a:r>
              <a:rPr lang="en-GB" sz="1600" dirty="0"/>
              <a:t>.</a:t>
            </a:r>
          </a:p>
        </p:txBody>
      </p:sp>
      <p:pic>
        <p:nvPicPr>
          <p:cNvPr id="7" name="Content Placeholder 2">
            <a:extLst>
              <a:ext uri="{FF2B5EF4-FFF2-40B4-BE49-F238E27FC236}">
                <a16:creationId xmlns:a16="http://schemas.microsoft.com/office/drawing/2014/main" id="{CF0CDE65-B7AB-4E19-926E-6E359634952D}"/>
              </a:ext>
            </a:extLst>
          </p:cNvPr>
          <p:cNvPicPr>
            <a:picLocks noChangeAspect="1"/>
          </p:cNvPicPr>
          <p:nvPr/>
        </p:nvPicPr>
        <p:blipFill>
          <a:blip r:embed="rId4"/>
          <a:stretch>
            <a:fillRect/>
          </a:stretch>
        </p:blipFill>
        <p:spPr>
          <a:xfrm>
            <a:off x="7431916" y="1381125"/>
            <a:ext cx="4197832" cy="3196722"/>
          </a:xfrm>
          <a:prstGeom prst="rect">
            <a:avLst/>
          </a:prstGeom>
        </p:spPr>
      </p:pic>
      <p:sp>
        <p:nvSpPr>
          <p:cNvPr id="3" name="TextBox 2">
            <a:extLst>
              <a:ext uri="{FF2B5EF4-FFF2-40B4-BE49-F238E27FC236}">
                <a16:creationId xmlns:a16="http://schemas.microsoft.com/office/drawing/2014/main" id="{73658CE7-6F52-42B2-A1E5-8093F20F2B49}"/>
              </a:ext>
            </a:extLst>
          </p:cNvPr>
          <p:cNvSpPr txBox="1"/>
          <p:nvPr/>
        </p:nvSpPr>
        <p:spPr>
          <a:xfrm>
            <a:off x="424206" y="4984194"/>
            <a:ext cx="10925666" cy="923330"/>
          </a:xfrm>
          <a:prstGeom prst="rect">
            <a:avLst/>
          </a:prstGeom>
          <a:noFill/>
        </p:spPr>
        <p:txBody>
          <a:bodyPr wrap="square" rtlCol="0">
            <a:spAutoFit/>
          </a:bodyPr>
          <a:lstStyle/>
          <a:p>
            <a:r>
              <a:rPr lang="en-GB" dirty="0" err="1"/>
              <a:t>Prin</a:t>
            </a:r>
            <a:r>
              <a:rPr lang="en-GB" dirty="0"/>
              <a:t> </a:t>
            </a:r>
            <a:r>
              <a:rPr lang="en-GB" dirty="0" err="1"/>
              <a:t>urmare</a:t>
            </a:r>
            <a:r>
              <a:rPr lang="en-GB" dirty="0"/>
              <a:t>, </a:t>
            </a:r>
            <a:r>
              <a:rPr lang="en-GB" dirty="0" err="1"/>
              <a:t>pentru</a:t>
            </a:r>
            <a:r>
              <a:rPr lang="en-GB" dirty="0"/>
              <a:t> </a:t>
            </a:r>
            <a:r>
              <a:rPr lang="en-GB" dirty="0" err="1"/>
              <a:t>instituţiile</a:t>
            </a:r>
            <a:r>
              <a:rPr lang="en-GB" dirty="0"/>
              <a:t> </a:t>
            </a:r>
            <a:r>
              <a:rPr lang="en-GB" dirty="0" err="1"/>
              <a:t>publice</a:t>
            </a:r>
            <a:r>
              <a:rPr lang="en-GB" dirty="0"/>
              <a:t>, </a:t>
            </a:r>
            <a:r>
              <a:rPr lang="en-GB" b="1" dirty="0" err="1"/>
              <a:t>Calitatea</a:t>
            </a:r>
            <a:r>
              <a:rPr lang="en-GB" dirty="0"/>
              <a:t>, </a:t>
            </a:r>
            <a:r>
              <a:rPr lang="en-GB" dirty="0" err="1"/>
              <a:t>respectiv</a:t>
            </a:r>
            <a:r>
              <a:rPr lang="en-GB" dirty="0"/>
              <a:t> </a:t>
            </a:r>
            <a:r>
              <a:rPr lang="en-GB" dirty="0" err="1"/>
              <a:t>managementul</a:t>
            </a:r>
            <a:r>
              <a:rPr lang="en-GB" dirty="0"/>
              <a:t> </a:t>
            </a:r>
            <a:r>
              <a:rPr lang="en-GB" dirty="0" err="1"/>
              <a:t>calităţii</a:t>
            </a:r>
            <a:r>
              <a:rPr lang="en-GB" dirty="0"/>
              <a:t>, pot fi considerate </a:t>
            </a:r>
            <a:r>
              <a:rPr lang="en-GB" dirty="0" err="1"/>
              <a:t>fundamentul</a:t>
            </a:r>
            <a:r>
              <a:rPr lang="en-GB" dirty="0"/>
              <a:t> </a:t>
            </a:r>
            <a:r>
              <a:rPr lang="en-GB" dirty="0" err="1"/>
              <a:t>şi</a:t>
            </a:r>
            <a:r>
              <a:rPr lang="en-GB" dirty="0"/>
              <a:t> </a:t>
            </a:r>
            <a:r>
              <a:rPr lang="en-GB" dirty="0" err="1"/>
              <a:t>baza</a:t>
            </a:r>
            <a:r>
              <a:rPr lang="en-GB" dirty="0"/>
              <a:t> </a:t>
            </a:r>
            <a:r>
              <a:rPr lang="en-GB" dirty="0" err="1"/>
              <a:t>pentru</a:t>
            </a:r>
            <a:r>
              <a:rPr lang="en-GB" dirty="0"/>
              <a:t> </a:t>
            </a:r>
            <a:r>
              <a:rPr lang="en-GB" b="1" dirty="0" err="1"/>
              <a:t>asigurarea</a:t>
            </a:r>
            <a:r>
              <a:rPr lang="en-GB" b="1" dirty="0"/>
              <a:t> </a:t>
            </a:r>
            <a:r>
              <a:rPr lang="en-GB" b="1" dirty="0" err="1"/>
              <a:t>sau</a:t>
            </a:r>
            <a:r>
              <a:rPr lang="en-GB" b="1" dirty="0"/>
              <a:t> </a:t>
            </a:r>
            <a:r>
              <a:rPr lang="en-GB" b="1" dirty="0" err="1"/>
              <a:t>creşterea</a:t>
            </a:r>
            <a:r>
              <a:rPr lang="en-GB" b="1" dirty="0"/>
              <a:t> </a:t>
            </a:r>
            <a:r>
              <a:rPr lang="en-GB" b="1" dirty="0" err="1"/>
              <a:t>satisfacţiei</a:t>
            </a:r>
            <a:r>
              <a:rPr lang="en-GB" b="1" dirty="0"/>
              <a:t> </a:t>
            </a:r>
            <a:r>
              <a:rPr lang="en-GB" b="1" dirty="0" err="1"/>
              <a:t>cetăţenilor</a:t>
            </a:r>
            <a:r>
              <a:rPr lang="en-GB" b="1" dirty="0"/>
              <a:t> </a:t>
            </a:r>
            <a:r>
              <a:rPr lang="en-GB" b="1" dirty="0" err="1"/>
              <a:t>sau</a:t>
            </a:r>
            <a:r>
              <a:rPr lang="en-GB" b="1" dirty="0"/>
              <a:t> a </a:t>
            </a:r>
            <a:r>
              <a:rPr lang="en-GB" b="1" dirty="0" err="1"/>
              <a:t>consumatorilor</a:t>
            </a:r>
            <a:r>
              <a:rPr lang="en-GB" b="1" dirty="0"/>
              <a:t> de </a:t>
            </a:r>
            <a:r>
              <a:rPr lang="en-GB" b="1" dirty="0" err="1"/>
              <a:t>servicii</a:t>
            </a:r>
            <a:r>
              <a:rPr lang="en-GB" b="1" dirty="0"/>
              <a:t> </a:t>
            </a:r>
            <a:r>
              <a:rPr lang="en-GB" b="1" dirty="0" err="1"/>
              <a:t>publice</a:t>
            </a:r>
            <a:r>
              <a:rPr lang="en-GB" b="1" dirty="0"/>
              <a:t>. </a:t>
            </a:r>
          </a:p>
          <a:p>
            <a:endParaRPr lang="en-GB" dirty="0"/>
          </a:p>
        </p:txBody>
      </p:sp>
    </p:spTree>
    <p:extLst>
      <p:ext uri="{BB962C8B-B14F-4D97-AF65-F5344CB8AC3E}">
        <p14:creationId xmlns:p14="http://schemas.microsoft.com/office/powerpoint/2010/main" val="3280469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264605" y="935831"/>
            <a:ext cx="12192000" cy="369332"/>
          </a:xfrm>
          <a:prstGeom prst="rect">
            <a:avLst/>
          </a:prstGeom>
          <a:solidFill>
            <a:schemeClr val="accent2">
              <a:lumMod val="20000"/>
              <a:lumOff val="80000"/>
            </a:schemeClr>
          </a:solidFill>
        </p:spPr>
        <p:txBody>
          <a:bodyPr wrap="square" rtlCol="0">
            <a:spAutoFit/>
          </a:bodyPr>
          <a:lstStyle/>
          <a:p>
            <a:r>
              <a:rPr lang="en-GB" b="1" dirty="0"/>
              <a:t>IV. Q/A</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rebari frecvente">
            <a:extLst>
              <a:ext uri="{FF2B5EF4-FFF2-40B4-BE49-F238E27FC236}">
                <a16:creationId xmlns:a16="http://schemas.microsoft.com/office/drawing/2014/main" id="{E58031F4-CD2C-42D1-BDE3-CF1F16A09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8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234460" y="925783"/>
            <a:ext cx="12192000" cy="369332"/>
          </a:xfrm>
          <a:prstGeom prst="rect">
            <a:avLst/>
          </a:prstGeom>
          <a:solidFill>
            <a:schemeClr val="accent2">
              <a:lumMod val="20000"/>
              <a:lumOff val="80000"/>
            </a:schemeClr>
          </a:solidFill>
        </p:spPr>
        <p:txBody>
          <a:bodyPr wrap="square" rtlCol="0">
            <a:spAutoFit/>
          </a:bodyPr>
          <a:lstStyle/>
          <a:p>
            <a:r>
              <a:rPr lang="en-GB" b="1" dirty="0"/>
              <a:t>ECHIPA</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GORA - FOTO. Poza care face cât 1000 de cuvinte: Ce înseamnă munca în  echipă">
            <a:extLst>
              <a:ext uri="{FF2B5EF4-FFF2-40B4-BE49-F238E27FC236}">
                <a16:creationId xmlns:a16="http://schemas.microsoft.com/office/drawing/2014/main" id="{E05CEEC6-2881-4181-ACD3-799E97378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60" y="1199060"/>
            <a:ext cx="11542208" cy="54189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664FDE-319A-4872-863B-9C9AE006A671}"/>
              </a:ext>
            </a:extLst>
          </p:cNvPr>
          <p:cNvSpPr txBox="1"/>
          <p:nvPr/>
        </p:nvSpPr>
        <p:spPr>
          <a:xfrm>
            <a:off x="2130249" y="1989573"/>
            <a:ext cx="2873829" cy="1200329"/>
          </a:xfrm>
          <a:prstGeom prst="rect">
            <a:avLst/>
          </a:prstGeom>
          <a:noFill/>
        </p:spPr>
        <p:txBody>
          <a:bodyPr wrap="square" rtlCol="0">
            <a:spAutoFit/>
          </a:bodyPr>
          <a:lstStyle/>
          <a:p>
            <a:r>
              <a:rPr lang="en-GB" dirty="0"/>
              <a:t>Monica </a:t>
            </a:r>
            <a:r>
              <a:rPr lang="en-GB" dirty="0" err="1"/>
              <a:t>Chiffa</a:t>
            </a:r>
            <a:r>
              <a:rPr lang="en-GB" dirty="0"/>
              <a:t>                    Nona </a:t>
            </a:r>
            <a:r>
              <a:rPr lang="en-GB" dirty="0" err="1"/>
              <a:t>Gorgos</a:t>
            </a:r>
            <a:endParaRPr lang="en-GB" dirty="0"/>
          </a:p>
          <a:p>
            <a:r>
              <a:rPr lang="en-GB" dirty="0"/>
              <a:t>Gabriela </a:t>
            </a:r>
            <a:r>
              <a:rPr lang="en-GB" dirty="0" err="1"/>
              <a:t>Cretu</a:t>
            </a:r>
            <a:r>
              <a:rPr lang="en-GB" dirty="0"/>
              <a:t> </a:t>
            </a:r>
          </a:p>
          <a:p>
            <a:r>
              <a:rPr lang="en-GB" dirty="0"/>
              <a:t>Carmen Traistaru </a:t>
            </a:r>
          </a:p>
        </p:txBody>
      </p:sp>
      <p:sp>
        <p:nvSpPr>
          <p:cNvPr id="9" name="TextBox 8">
            <a:extLst>
              <a:ext uri="{FF2B5EF4-FFF2-40B4-BE49-F238E27FC236}">
                <a16:creationId xmlns:a16="http://schemas.microsoft.com/office/drawing/2014/main" id="{30318F3C-D5D4-48DA-9306-AB60E9ECADFC}"/>
              </a:ext>
            </a:extLst>
          </p:cNvPr>
          <p:cNvSpPr txBox="1"/>
          <p:nvPr/>
        </p:nvSpPr>
        <p:spPr>
          <a:xfrm>
            <a:off x="4314095" y="1989573"/>
            <a:ext cx="2873829" cy="1200329"/>
          </a:xfrm>
          <a:prstGeom prst="rect">
            <a:avLst/>
          </a:prstGeom>
          <a:noFill/>
        </p:spPr>
        <p:txBody>
          <a:bodyPr wrap="square" rtlCol="0">
            <a:spAutoFit/>
          </a:bodyPr>
          <a:lstStyle/>
          <a:p>
            <a:r>
              <a:rPr lang="en-GB" dirty="0"/>
              <a:t>Manager </a:t>
            </a:r>
            <a:r>
              <a:rPr lang="en-GB" dirty="0" err="1"/>
              <a:t>Proiect</a:t>
            </a:r>
            <a:r>
              <a:rPr lang="en-GB" dirty="0"/>
              <a:t>                  Partener</a:t>
            </a:r>
          </a:p>
          <a:p>
            <a:r>
              <a:rPr lang="en-GB" dirty="0"/>
              <a:t>Partener</a:t>
            </a:r>
          </a:p>
          <a:p>
            <a:r>
              <a:rPr lang="en-GB" dirty="0"/>
              <a:t>Expert </a:t>
            </a:r>
          </a:p>
        </p:txBody>
      </p:sp>
      <p:pic>
        <p:nvPicPr>
          <p:cNvPr id="2" name="Picture 1">
            <a:extLst>
              <a:ext uri="{FF2B5EF4-FFF2-40B4-BE49-F238E27FC236}">
                <a16:creationId xmlns:a16="http://schemas.microsoft.com/office/drawing/2014/main" id="{17BB7BCD-67A3-4649-93D1-753AFB602361}"/>
              </a:ext>
            </a:extLst>
          </p:cNvPr>
          <p:cNvPicPr>
            <a:picLocks noChangeAspect="1"/>
          </p:cNvPicPr>
          <p:nvPr/>
        </p:nvPicPr>
        <p:blipFill>
          <a:blip r:embed="rId5"/>
          <a:stretch>
            <a:fillRect/>
          </a:stretch>
        </p:blipFill>
        <p:spPr>
          <a:xfrm>
            <a:off x="6330460" y="1981297"/>
            <a:ext cx="3670110" cy="1316850"/>
          </a:xfrm>
          <a:prstGeom prst="rect">
            <a:avLst/>
          </a:prstGeom>
        </p:spPr>
      </p:pic>
    </p:spTree>
    <p:extLst>
      <p:ext uri="{BB962C8B-B14F-4D97-AF65-F5344CB8AC3E}">
        <p14:creationId xmlns:p14="http://schemas.microsoft.com/office/powerpoint/2010/main" val="259557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en-GB" b="1" dirty="0"/>
              <a:t>1. INTRODUCERE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09" y="6558596"/>
            <a:ext cx="745516" cy="29940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94298"/>
            <a:ext cx="11132598" cy="5863702"/>
          </a:xfrm>
        </p:spPr>
        <p:txBody>
          <a:bodyPr>
            <a:noAutofit/>
          </a:bodyPr>
          <a:lstStyle/>
          <a:p>
            <a:pPr marL="0" indent="0">
              <a:lnSpc>
                <a:spcPct val="100000"/>
              </a:lnSpc>
              <a:spcBef>
                <a:spcPts val="0"/>
              </a:spcBef>
              <a:buNone/>
            </a:pPr>
            <a:r>
              <a:rPr lang="en-GB" sz="1600" b="1" dirty="0"/>
              <a:t>SERIA DE STANDARDE ISO 9000 </a:t>
            </a:r>
            <a:r>
              <a:rPr lang="en-GB" sz="1600" dirty="0" err="1"/>
              <a:t>reprezintă</a:t>
            </a:r>
            <a:r>
              <a:rPr lang="en-GB" sz="1600" dirty="0"/>
              <a:t> un </a:t>
            </a:r>
            <a:r>
              <a:rPr lang="en-GB" sz="1600" dirty="0" err="1"/>
              <a:t>grup</a:t>
            </a:r>
            <a:r>
              <a:rPr lang="en-GB" sz="1600" dirty="0"/>
              <a:t> de </a:t>
            </a:r>
            <a:r>
              <a:rPr lang="en-GB" sz="1600" dirty="0" err="1"/>
              <a:t>standarde</a:t>
            </a:r>
            <a:r>
              <a:rPr lang="en-GB" sz="1600" dirty="0"/>
              <a:t> </a:t>
            </a:r>
            <a:r>
              <a:rPr lang="en-GB" sz="1600" dirty="0" err="1"/>
              <a:t>recunoscute</a:t>
            </a:r>
            <a:r>
              <a:rPr lang="en-GB" sz="1600" dirty="0"/>
              <a:t> la </a:t>
            </a:r>
            <a:r>
              <a:rPr lang="en-GB" sz="1600" b="1" dirty="0" err="1"/>
              <a:t>nivel</a:t>
            </a:r>
            <a:r>
              <a:rPr lang="en-GB" sz="1600" b="1" dirty="0"/>
              <a:t> </a:t>
            </a:r>
            <a:r>
              <a:rPr lang="en-GB" sz="1600" b="1" dirty="0" err="1"/>
              <a:t>internațional</a:t>
            </a:r>
            <a:r>
              <a:rPr lang="en-GB" sz="1600" b="1" dirty="0"/>
              <a:t> </a:t>
            </a:r>
            <a:r>
              <a:rPr lang="en-GB" sz="1600" dirty="0" err="1"/>
              <a:t>pentru</a:t>
            </a:r>
            <a:r>
              <a:rPr lang="en-GB" sz="1600" dirty="0"/>
              <a:t> </a:t>
            </a:r>
            <a:r>
              <a:rPr lang="en-GB" sz="1600" dirty="0" err="1"/>
              <a:t>managementul</a:t>
            </a:r>
            <a:r>
              <a:rPr lang="en-GB" sz="1600" dirty="0"/>
              <a:t> </a:t>
            </a:r>
            <a:r>
              <a:rPr lang="en-GB" sz="1600" dirty="0" err="1"/>
              <a:t>calității</a:t>
            </a:r>
            <a:r>
              <a:rPr lang="en-GB" sz="1600" dirty="0"/>
              <a:t>.</a:t>
            </a:r>
          </a:p>
          <a:p>
            <a:pPr marL="0" indent="0">
              <a:lnSpc>
                <a:spcPct val="100000"/>
              </a:lnSpc>
              <a:spcBef>
                <a:spcPts val="0"/>
              </a:spcBef>
              <a:buNone/>
            </a:pPr>
            <a:r>
              <a:rPr lang="en-GB" sz="1600" dirty="0"/>
              <a:t>Familia de </a:t>
            </a:r>
            <a:r>
              <a:rPr lang="en-GB" sz="1600" dirty="0" err="1"/>
              <a:t>standarde</a:t>
            </a:r>
            <a:r>
              <a:rPr lang="en-GB" sz="1600" dirty="0"/>
              <a:t> ISO 9000 a </a:t>
            </a:r>
            <a:r>
              <a:rPr lang="en-GB" sz="1600" dirty="0" err="1"/>
              <a:t>fost</a:t>
            </a:r>
            <a:r>
              <a:rPr lang="en-GB" sz="1600" dirty="0"/>
              <a:t> </a:t>
            </a:r>
            <a:r>
              <a:rPr lang="en-GB" sz="1600" dirty="0" err="1"/>
              <a:t>elaborată</a:t>
            </a:r>
            <a:r>
              <a:rPr lang="en-GB" sz="1600" dirty="0"/>
              <a:t> </a:t>
            </a:r>
            <a:r>
              <a:rPr lang="en-GB" sz="1600" dirty="0" err="1"/>
              <a:t>pentru</a:t>
            </a:r>
            <a:r>
              <a:rPr lang="en-GB" sz="1600" dirty="0"/>
              <a:t> a </a:t>
            </a:r>
            <a:r>
              <a:rPr lang="en-GB" sz="1600" dirty="0" err="1"/>
              <a:t>sprijini</a:t>
            </a:r>
            <a:r>
              <a:rPr lang="en-GB" sz="1600" dirty="0"/>
              <a:t> </a:t>
            </a:r>
            <a:r>
              <a:rPr lang="en-GB" sz="1600" dirty="0" err="1"/>
              <a:t>organizaţiile</a:t>
            </a:r>
            <a:r>
              <a:rPr lang="en-GB" sz="1600" dirty="0"/>
              <a:t>, </a:t>
            </a:r>
            <a:r>
              <a:rPr lang="en-GB" sz="1600" dirty="0" err="1"/>
              <a:t>indiferent</a:t>
            </a:r>
            <a:r>
              <a:rPr lang="en-GB" sz="1600" dirty="0"/>
              <a:t> de natura </a:t>
            </a:r>
            <a:r>
              <a:rPr lang="en-GB" sz="1600" dirty="0" err="1"/>
              <a:t>sau</a:t>
            </a:r>
            <a:r>
              <a:rPr lang="en-GB" sz="1600" dirty="0"/>
              <a:t> </a:t>
            </a:r>
            <a:r>
              <a:rPr lang="en-GB" sz="1600" dirty="0" err="1"/>
              <a:t>dimensiunea</a:t>
            </a:r>
            <a:r>
              <a:rPr lang="en-GB" sz="1600" dirty="0"/>
              <a:t> </a:t>
            </a:r>
            <a:r>
              <a:rPr lang="en-GB" sz="1600" dirty="0" err="1"/>
              <a:t>acestora</a:t>
            </a:r>
            <a:r>
              <a:rPr lang="en-GB" sz="1600" dirty="0"/>
              <a:t>, </a:t>
            </a:r>
            <a:r>
              <a:rPr lang="en-GB" sz="1600" dirty="0" err="1"/>
              <a:t>să</a:t>
            </a:r>
            <a:r>
              <a:rPr lang="en-GB" sz="1600" dirty="0"/>
              <a:t> </a:t>
            </a:r>
            <a:r>
              <a:rPr lang="en-GB" sz="1600" dirty="0" err="1"/>
              <a:t>implementeze</a:t>
            </a:r>
            <a:r>
              <a:rPr lang="en-GB" sz="1600" dirty="0"/>
              <a:t> </a:t>
            </a:r>
            <a:r>
              <a:rPr lang="en-GB" sz="1600" dirty="0" err="1"/>
              <a:t>şi</a:t>
            </a:r>
            <a:r>
              <a:rPr lang="en-GB" sz="1600" dirty="0"/>
              <a:t> </a:t>
            </a:r>
            <a:r>
              <a:rPr lang="en-GB" sz="1600" dirty="0" err="1"/>
              <a:t>să</a:t>
            </a:r>
            <a:r>
              <a:rPr lang="en-GB" sz="1600" dirty="0"/>
              <a:t> </a:t>
            </a:r>
            <a:r>
              <a:rPr lang="en-GB" sz="1600" dirty="0" err="1"/>
              <a:t>asigure</a:t>
            </a:r>
            <a:r>
              <a:rPr lang="en-GB" sz="1600" dirty="0"/>
              <a:t> </a:t>
            </a:r>
            <a:r>
              <a:rPr lang="en-GB" sz="1600" dirty="0" err="1"/>
              <a:t>eficacitatea</a:t>
            </a:r>
            <a:r>
              <a:rPr lang="en-GB" sz="1600" dirty="0"/>
              <a:t> </a:t>
            </a:r>
            <a:r>
              <a:rPr lang="en-GB" sz="1600" dirty="0" err="1"/>
              <a:t>sistemelor</a:t>
            </a:r>
            <a:r>
              <a:rPr lang="en-GB" sz="1600" dirty="0"/>
              <a:t> de management al </a:t>
            </a:r>
            <a:r>
              <a:rPr lang="en-GB" sz="1600" dirty="0" err="1"/>
              <a:t>calităţii</a:t>
            </a:r>
            <a:r>
              <a:rPr lang="en-GB" sz="1600" dirty="0"/>
              <a:t>: </a:t>
            </a:r>
          </a:p>
          <a:p>
            <a:pPr>
              <a:buFont typeface="Wingdings" panose="05000000000000000000" pitchFamily="2" charset="2"/>
              <a:buChar char="Ø"/>
            </a:pPr>
            <a:r>
              <a:rPr lang="en-GB" sz="1600" dirty="0"/>
              <a:t>ISO 9000:2015, </a:t>
            </a:r>
            <a:r>
              <a:rPr lang="en-GB" sz="1600" dirty="0" err="1"/>
              <a:t>Sisteme</a:t>
            </a:r>
            <a:r>
              <a:rPr lang="en-GB" sz="1600" dirty="0"/>
              <a:t> de management al </a:t>
            </a:r>
            <a:r>
              <a:rPr lang="en-GB" sz="1600" dirty="0" err="1"/>
              <a:t>calităţii</a:t>
            </a:r>
            <a:r>
              <a:rPr lang="en-GB" sz="1600" dirty="0"/>
              <a:t>. Principii </a:t>
            </a:r>
            <a:r>
              <a:rPr lang="en-GB" sz="1600" dirty="0" err="1"/>
              <a:t>fundamentale</a:t>
            </a:r>
            <a:r>
              <a:rPr lang="en-GB" sz="1600" dirty="0"/>
              <a:t> </a:t>
            </a:r>
            <a:r>
              <a:rPr lang="en-GB" sz="1600" dirty="0" err="1"/>
              <a:t>şi</a:t>
            </a:r>
            <a:r>
              <a:rPr lang="en-GB" sz="1600" dirty="0"/>
              <a:t> vocabular, </a:t>
            </a:r>
            <a:r>
              <a:rPr lang="en-GB" sz="1600" dirty="0" err="1"/>
              <a:t>descrie</a:t>
            </a:r>
            <a:r>
              <a:rPr lang="en-GB" sz="1600" dirty="0"/>
              <a:t> </a:t>
            </a:r>
            <a:r>
              <a:rPr lang="en-GB" sz="1600" dirty="0" err="1"/>
              <a:t>principiile</a:t>
            </a:r>
            <a:r>
              <a:rPr lang="en-GB" sz="1600" dirty="0"/>
              <a:t> </a:t>
            </a:r>
            <a:r>
              <a:rPr lang="en-GB" sz="1600" dirty="0" err="1"/>
              <a:t>fundamentale</a:t>
            </a:r>
            <a:r>
              <a:rPr lang="en-GB" sz="1600" dirty="0"/>
              <a:t> ale </a:t>
            </a:r>
            <a:r>
              <a:rPr lang="en-GB" sz="1600" dirty="0" err="1"/>
              <a:t>sistemelor</a:t>
            </a:r>
            <a:r>
              <a:rPr lang="en-GB" sz="1600" dirty="0"/>
              <a:t> de management al </a:t>
            </a:r>
            <a:r>
              <a:rPr lang="en-GB" sz="1600" dirty="0" err="1"/>
              <a:t>calităţii</a:t>
            </a:r>
            <a:r>
              <a:rPr lang="en-GB" sz="1600" dirty="0"/>
              <a:t> </a:t>
            </a:r>
            <a:r>
              <a:rPr lang="en-GB" sz="1600" dirty="0" err="1"/>
              <a:t>şi</a:t>
            </a:r>
            <a:r>
              <a:rPr lang="en-GB" sz="1600" dirty="0"/>
              <a:t> </a:t>
            </a:r>
            <a:r>
              <a:rPr lang="en-GB" sz="1600" dirty="0" err="1"/>
              <a:t>specifică</a:t>
            </a:r>
            <a:r>
              <a:rPr lang="en-GB" sz="1600" dirty="0"/>
              <a:t> </a:t>
            </a:r>
            <a:r>
              <a:rPr lang="en-GB" sz="1600" dirty="0" err="1"/>
              <a:t>terminologia</a:t>
            </a:r>
            <a:r>
              <a:rPr lang="en-GB" sz="1600" dirty="0"/>
              <a:t> </a:t>
            </a:r>
            <a:r>
              <a:rPr lang="en-GB" sz="1600" dirty="0" err="1"/>
              <a:t>pentru</a:t>
            </a:r>
            <a:r>
              <a:rPr lang="en-GB" sz="1600" dirty="0"/>
              <a:t> </a:t>
            </a:r>
            <a:r>
              <a:rPr lang="en-GB" sz="1600" dirty="0" err="1"/>
              <a:t>sistemele</a:t>
            </a:r>
            <a:r>
              <a:rPr lang="en-GB" sz="1600" dirty="0"/>
              <a:t> de management al </a:t>
            </a:r>
            <a:r>
              <a:rPr lang="en-GB" sz="1600" dirty="0" err="1"/>
              <a:t>calităţii</a:t>
            </a:r>
            <a:r>
              <a:rPr lang="en-GB" sz="1600" dirty="0"/>
              <a:t>; </a:t>
            </a:r>
          </a:p>
          <a:p>
            <a:pPr>
              <a:buFont typeface="Wingdings" panose="05000000000000000000" pitchFamily="2" charset="2"/>
              <a:buChar char="Ø"/>
            </a:pPr>
            <a:r>
              <a:rPr lang="en-GB" sz="1600" b="1" dirty="0"/>
              <a:t>ISO 9001:2015, </a:t>
            </a:r>
            <a:r>
              <a:rPr lang="en-GB" sz="1600" b="1" dirty="0" err="1"/>
              <a:t>Sisteme</a:t>
            </a:r>
            <a:r>
              <a:rPr lang="en-GB" sz="1600" b="1" dirty="0"/>
              <a:t> de management al </a:t>
            </a:r>
            <a:r>
              <a:rPr lang="en-GB" sz="1600" b="1" dirty="0" err="1"/>
              <a:t>calităţii</a:t>
            </a:r>
            <a:r>
              <a:rPr lang="en-GB" sz="1600" b="1" dirty="0"/>
              <a:t>. </a:t>
            </a:r>
            <a:r>
              <a:rPr lang="en-GB" sz="1600" b="1" dirty="0" err="1"/>
              <a:t>Cerinţe</a:t>
            </a:r>
            <a:r>
              <a:rPr lang="en-GB" sz="1600" b="1" dirty="0"/>
              <a:t>. </a:t>
            </a:r>
            <a:r>
              <a:rPr lang="en-GB" sz="1600" dirty="0" err="1"/>
              <a:t>Specifică</a:t>
            </a:r>
            <a:r>
              <a:rPr lang="en-GB" sz="1600" dirty="0"/>
              <a:t> </a:t>
            </a:r>
            <a:r>
              <a:rPr lang="en-GB" sz="1600" dirty="0" err="1"/>
              <a:t>cerinţele</a:t>
            </a:r>
            <a:r>
              <a:rPr lang="en-GB" sz="1600" dirty="0"/>
              <a:t> </a:t>
            </a:r>
            <a:r>
              <a:rPr lang="en-GB" sz="1600" dirty="0" err="1"/>
              <a:t>pentru</a:t>
            </a:r>
            <a:r>
              <a:rPr lang="en-GB" sz="1600" dirty="0"/>
              <a:t> un </a:t>
            </a:r>
            <a:r>
              <a:rPr lang="en-GB" sz="1600" dirty="0" err="1"/>
              <a:t>sistem</a:t>
            </a:r>
            <a:r>
              <a:rPr lang="en-GB" sz="1600" dirty="0"/>
              <a:t> de management al </a:t>
            </a:r>
            <a:r>
              <a:rPr lang="en-GB" sz="1600" dirty="0" err="1"/>
              <a:t>calităţii</a:t>
            </a:r>
            <a:r>
              <a:rPr lang="en-GB" sz="1600" dirty="0"/>
              <a:t> </a:t>
            </a:r>
            <a:r>
              <a:rPr lang="en-GB" sz="1600" dirty="0" err="1"/>
              <a:t>atunci</a:t>
            </a:r>
            <a:r>
              <a:rPr lang="en-GB" sz="1600" dirty="0"/>
              <a:t> </a:t>
            </a:r>
            <a:r>
              <a:rPr lang="en-GB" sz="1600" dirty="0" err="1"/>
              <a:t>când</a:t>
            </a:r>
            <a:r>
              <a:rPr lang="en-GB" sz="1600" dirty="0"/>
              <a:t> o </a:t>
            </a:r>
            <a:r>
              <a:rPr lang="en-GB" sz="1600" dirty="0" err="1"/>
              <a:t>organizaţie</a:t>
            </a:r>
            <a:r>
              <a:rPr lang="en-GB" sz="1600" dirty="0"/>
              <a:t> are </a:t>
            </a:r>
            <a:r>
              <a:rPr lang="en-GB" sz="1600" dirty="0" err="1"/>
              <a:t>nevoie</a:t>
            </a:r>
            <a:r>
              <a:rPr lang="en-GB" sz="1600" dirty="0"/>
              <a:t> </a:t>
            </a:r>
            <a:r>
              <a:rPr lang="en-GB" sz="1600" dirty="0" err="1"/>
              <a:t>să</a:t>
            </a:r>
            <a:r>
              <a:rPr lang="en-GB" sz="1600" dirty="0"/>
              <a:t> </a:t>
            </a:r>
            <a:r>
              <a:rPr lang="en-GB" sz="1600" dirty="0" err="1"/>
              <a:t>îşi</a:t>
            </a:r>
            <a:r>
              <a:rPr lang="en-GB" sz="1600" dirty="0"/>
              <a:t> </a:t>
            </a:r>
            <a:r>
              <a:rPr lang="en-GB" sz="1600" dirty="0" err="1"/>
              <a:t>demonstreze</a:t>
            </a:r>
            <a:r>
              <a:rPr lang="en-GB" sz="1600" dirty="0"/>
              <a:t> </a:t>
            </a:r>
            <a:r>
              <a:rPr lang="en-GB" sz="1600" dirty="0" err="1"/>
              <a:t>capabilitatea</a:t>
            </a:r>
            <a:r>
              <a:rPr lang="en-GB" sz="1600" dirty="0"/>
              <a:t> de a </a:t>
            </a:r>
            <a:r>
              <a:rPr lang="en-GB" sz="1600" dirty="0" err="1"/>
              <a:t>furniza</a:t>
            </a:r>
            <a:r>
              <a:rPr lang="en-GB" sz="1600" dirty="0"/>
              <a:t> </a:t>
            </a:r>
            <a:r>
              <a:rPr lang="en-GB" sz="1600" dirty="0" err="1"/>
              <a:t>produse</a:t>
            </a:r>
            <a:r>
              <a:rPr lang="en-GB" sz="1600" dirty="0"/>
              <a:t> </a:t>
            </a:r>
            <a:r>
              <a:rPr lang="en-GB" sz="1600" dirty="0" err="1"/>
              <a:t>ce</a:t>
            </a:r>
            <a:r>
              <a:rPr lang="en-GB" sz="1600" dirty="0"/>
              <a:t> </a:t>
            </a:r>
            <a:r>
              <a:rPr lang="en-GB" sz="1600" dirty="0" err="1"/>
              <a:t>îndeplinesc</a:t>
            </a:r>
            <a:r>
              <a:rPr lang="en-GB" sz="1600" dirty="0"/>
              <a:t> </a:t>
            </a:r>
            <a:r>
              <a:rPr lang="en-GB" sz="1600" dirty="0" err="1"/>
              <a:t>cerinţele</a:t>
            </a:r>
            <a:r>
              <a:rPr lang="en-GB" sz="1600" dirty="0"/>
              <a:t> </a:t>
            </a:r>
            <a:r>
              <a:rPr lang="en-GB" sz="1600" dirty="0" err="1"/>
              <a:t>clientului</a:t>
            </a:r>
            <a:r>
              <a:rPr lang="en-GB" sz="1600" dirty="0"/>
              <a:t> </a:t>
            </a:r>
            <a:r>
              <a:rPr lang="en-GB" sz="1600" dirty="0" err="1"/>
              <a:t>şi</a:t>
            </a:r>
            <a:r>
              <a:rPr lang="en-GB" sz="1600" dirty="0"/>
              <a:t> ale </a:t>
            </a:r>
            <a:r>
              <a:rPr lang="en-GB" sz="1600" dirty="0" err="1"/>
              <a:t>reglementărilor</a:t>
            </a:r>
            <a:r>
              <a:rPr lang="en-GB" sz="1600" dirty="0"/>
              <a:t> </a:t>
            </a:r>
            <a:r>
              <a:rPr lang="en-GB" sz="1600" dirty="0" err="1"/>
              <a:t>aplicabile</a:t>
            </a:r>
            <a:r>
              <a:rPr lang="en-GB" sz="1600" dirty="0"/>
              <a:t> </a:t>
            </a:r>
            <a:r>
              <a:rPr lang="en-GB" sz="1600" dirty="0" err="1"/>
              <a:t>şi</a:t>
            </a:r>
            <a:r>
              <a:rPr lang="en-GB" sz="1600" dirty="0"/>
              <a:t> </a:t>
            </a:r>
            <a:r>
              <a:rPr lang="en-GB" sz="1600" dirty="0" err="1"/>
              <a:t>urmăreşte</a:t>
            </a:r>
            <a:r>
              <a:rPr lang="en-GB" sz="1600" dirty="0"/>
              <a:t> </a:t>
            </a:r>
            <a:r>
              <a:rPr lang="en-GB" sz="1600" dirty="0" err="1"/>
              <a:t>creşterea</a:t>
            </a:r>
            <a:r>
              <a:rPr lang="en-GB" sz="1600" dirty="0"/>
              <a:t> </a:t>
            </a:r>
            <a:r>
              <a:rPr lang="en-GB" sz="1600" dirty="0" err="1"/>
              <a:t>satisfacţiei</a:t>
            </a:r>
            <a:r>
              <a:rPr lang="en-GB" sz="1600" dirty="0"/>
              <a:t> </a:t>
            </a:r>
            <a:r>
              <a:rPr lang="en-GB" sz="1600" dirty="0" err="1"/>
              <a:t>clientului</a:t>
            </a:r>
            <a:r>
              <a:rPr lang="en-GB" sz="1600" dirty="0"/>
              <a:t>; </a:t>
            </a:r>
          </a:p>
          <a:p>
            <a:pPr>
              <a:buFont typeface="Wingdings" panose="05000000000000000000" pitchFamily="2" charset="2"/>
              <a:buChar char="Ø"/>
            </a:pPr>
            <a:r>
              <a:rPr lang="en-GB" sz="1600" dirty="0"/>
              <a:t>ISO 9004:2018, </a:t>
            </a:r>
            <a:r>
              <a:rPr lang="en-GB" sz="1600" dirty="0" err="1"/>
              <a:t>Managementul</a:t>
            </a:r>
            <a:r>
              <a:rPr lang="en-GB" sz="1600" dirty="0"/>
              <a:t> </a:t>
            </a:r>
            <a:r>
              <a:rPr lang="en-GB" sz="1600" dirty="0" err="1"/>
              <a:t>calităţii</a:t>
            </a:r>
            <a:r>
              <a:rPr lang="en-GB" sz="1600" dirty="0"/>
              <a:t>. </a:t>
            </a:r>
            <a:r>
              <a:rPr lang="en-GB" sz="1600" dirty="0" err="1"/>
              <a:t>Calitatea</a:t>
            </a:r>
            <a:r>
              <a:rPr lang="en-GB" sz="1600" dirty="0"/>
              <a:t> </a:t>
            </a:r>
            <a:r>
              <a:rPr lang="en-GB" sz="1600" dirty="0" err="1"/>
              <a:t>unei</a:t>
            </a:r>
            <a:r>
              <a:rPr lang="en-GB" sz="1600" dirty="0"/>
              <a:t> </a:t>
            </a:r>
            <a:r>
              <a:rPr lang="en-GB" sz="1600" dirty="0" err="1"/>
              <a:t>organizaţii</a:t>
            </a:r>
            <a:r>
              <a:rPr lang="en-GB" sz="1600" dirty="0"/>
              <a:t>. </a:t>
            </a:r>
            <a:r>
              <a:rPr lang="en-GB" sz="1600" dirty="0" err="1"/>
              <a:t>Îndrumări</a:t>
            </a:r>
            <a:r>
              <a:rPr lang="en-GB" sz="1600" dirty="0"/>
              <a:t> </a:t>
            </a:r>
            <a:r>
              <a:rPr lang="en-GB" sz="1600" dirty="0" err="1"/>
              <a:t>pentru</a:t>
            </a:r>
            <a:r>
              <a:rPr lang="en-GB" sz="1600" dirty="0"/>
              <a:t> </a:t>
            </a:r>
            <a:r>
              <a:rPr lang="en-GB" sz="1600" dirty="0" err="1"/>
              <a:t>obţinerea</a:t>
            </a:r>
            <a:r>
              <a:rPr lang="en-GB" sz="1600" dirty="0"/>
              <a:t> </a:t>
            </a:r>
            <a:r>
              <a:rPr lang="en-GB" sz="1600" dirty="0" err="1"/>
              <a:t>unui</a:t>
            </a:r>
            <a:r>
              <a:rPr lang="en-GB" sz="1600" dirty="0"/>
              <a:t> </a:t>
            </a:r>
            <a:r>
              <a:rPr lang="en-GB" sz="1600" dirty="0" err="1"/>
              <a:t>succes</a:t>
            </a:r>
            <a:r>
              <a:rPr lang="en-GB" sz="1600" dirty="0"/>
              <a:t> </a:t>
            </a:r>
            <a:r>
              <a:rPr lang="en-GB" sz="1600" dirty="0" err="1"/>
              <a:t>durabil</a:t>
            </a:r>
            <a:r>
              <a:rPr lang="en-GB" sz="1600" dirty="0"/>
              <a:t>, </a:t>
            </a:r>
            <a:r>
              <a:rPr lang="en-GB" sz="1600" dirty="0" err="1"/>
              <a:t>furnizează</a:t>
            </a:r>
            <a:r>
              <a:rPr lang="en-GB" sz="1600" dirty="0"/>
              <a:t>, pe </a:t>
            </a:r>
            <a:r>
              <a:rPr lang="en-GB" sz="1600" dirty="0" err="1"/>
              <a:t>baza</a:t>
            </a:r>
            <a:r>
              <a:rPr lang="en-GB" sz="1600" dirty="0"/>
              <a:t> </a:t>
            </a:r>
            <a:r>
              <a:rPr lang="en-GB" sz="1600" dirty="0" err="1"/>
              <a:t>celor</a:t>
            </a:r>
            <a:r>
              <a:rPr lang="en-GB" sz="1600" dirty="0"/>
              <a:t> </a:t>
            </a:r>
            <a:r>
              <a:rPr lang="en-GB" sz="1600" dirty="0" err="1"/>
              <a:t>șapte</a:t>
            </a:r>
            <a:r>
              <a:rPr lang="en-GB" sz="1600" dirty="0"/>
              <a:t> principii ale </a:t>
            </a:r>
            <a:r>
              <a:rPr lang="en-GB" sz="1600" dirty="0" err="1"/>
              <a:t>managementului</a:t>
            </a:r>
            <a:r>
              <a:rPr lang="en-GB" sz="1600" dirty="0"/>
              <a:t> </a:t>
            </a:r>
            <a:r>
              <a:rPr lang="en-GB" sz="1600" dirty="0" err="1"/>
              <a:t>calităţii</a:t>
            </a:r>
            <a:r>
              <a:rPr lang="en-GB" sz="1600" dirty="0"/>
              <a:t>, </a:t>
            </a:r>
            <a:r>
              <a:rPr lang="en-GB" sz="1600" dirty="0" err="1"/>
              <a:t>linii</a:t>
            </a:r>
            <a:r>
              <a:rPr lang="en-GB" sz="1600" dirty="0"/>
              <a:t> </a:t>
            </a:r>
            <a:r>
              <a:rPr lang="en-GB" sz="1600" dirty="0" err="1"/>
              <a:t>directoare</a:t>
            </a:r>
            <a:r>
              <a:rPr lang="en-GB" sz="1600" dirty="0"/>
              <a:t> </a:t>
            </a:r>
            <a:r>
              <a:rPr lang="en-GB" sz="1600" dirty="0" err="1"/>
              <a:t>pentru</a:t>
            </a:r>
            <a:r>
              <a:rPr lang="en-GB" sz="1600" dirty="0"/>
              <a:t> </a:t>
            </a:r>
            <a:r>
              <a:rPr lang="en-GB" sz="1600" dirty="0" err="1"/>
              <a:t>creșterea</a:t>
            </a:r>
            <a:r>
              <a:rPr lang="en-GB" sz="1600" dirty="0"/>
              <a:t> </a:t>
            </a:r>
            <a:r>
              <a:rPr lang="en-GB" sz="1600" dirty="0" err="1"/>
              <a:t>capabilității</a:t>
            </a:r>
            <a:r>
              <a:rPr lang="en-GB" sz="1600" dirty="0"/>
              <a:t> </a:t>
            </a:r>
            <a:r>
              <a:rPr lang="en-GB" sz="1600" dirty="0" err="1"/>
              <a:t>unei</a:t>
            </a:r>
            <a:r>
              <a:rPr lang="en-GB" sz="1600" dirty="0"/>
              <a:t> </a:t>
            </a:r>
            <a:r>
              <a:rPr lang="en-GB" sz="1600" dirty="0" err="1"/>
              <a:t>organizații</a:t>
            </a:r>
            <a:r>
              <a:rPr lang="en-GB" sz="1600" dirty="0"/>
              <a:t> de a </a:t>
            </a:r>
            <a:r>
              <a:rPr lang="en-GB" sz="1600" dirty="0" err="1"/>
              <a:t>obține</a:t>
            </a:r>
            <a:r>
              <a:rPr lang="en-GB" sz="1600" dirty="0"/>
              <a:t> un </a:t>
            </a:r>
            <a:r>
              <a:rPr lang="en-GB" sz="1600" dirty="0" err="1"/>
              <a:t>succes</a:t>
            </a:r>
            <a:r>
              <a:rPr lang="en-GB" sz="1600" dirty="0"/>
              <a:t> </a:t>
            </a:r>
            <a:r>
              <a:rPr lang="en-GB" sz="1600" dirty="0" err="1"/>
              <a:t>durabil</a:t>
            </a:r>
            <a:r>
              <a:rPr lang="en-GB" sz="1600" dirty="0"/>
              <a:t>; </a:t>
            </a:r>
          </a:p>
          <a:p>
            <a:pPr>
              <a:buFont typeface="Wingdings" panose="05000000000000000000" pitchFamily="2" charset="2"/>
              <a:buChar char="Ø"/>
            </a:pPr>
            <a:r>
              <a:rPr lang="en-GB" sz="1600" dirty="0"/>
              <a:t>ISO 19011:2018, </a:t>
            </a:r>
            <a:r>
              <a:rPr lang="en-GB" sz="1600" dirty="0" err="1"/>
              <a:t>Linii</a:t>
            </a:r>
            <a:r>
              <a:rPr lang="en-GB" sz="1600" dirty="0"/>
              <a:t> </a:t>
            </a:r>
            <a:r>
              <a:rPr lang="en-GB" sz="1600" dirty="0" err="1"/>
              <a:t>directoare</a:t>
            </a:r>
            <a:r>
              <a:rPr lang="en-GB" sz="1600" dirty="0"/>
              <a:t> </a:t>
            </a:r>
            <a:r>
              <a:rPr lang="en-GB" sz="1600" dirty="0" err="1"/>
              <a:t>pentru</a:t>
            </a:r>
            <a:r>
              <a:rPr lang="en-GB" sz="1600" dirty="0"/>
              <a:t> </a:t>
            </a:r>
            <a:r>
              <a:rPr lang="en-GB" sz="1600" dirty="0" err="1"/>
              <a:t>auditarea</a:t>
            </a:r>
            <a:r>
              <a:rPr lang="en-GB" sz="1600" dirty="0"/>
              <a:t> </a:t>
            </a:r>
            <a:r>
              <a:rPr lang="en-GB" sz="1600" dirty="0" err="1"/>
              <a:t>sistemelor</a:t>
            </a:r>
            <a:r>
              <a:rPr lang="en-GB" sz="1600" dirty="0"/>
              <a:t> de management. </a:t>
            </a:r>
            <a:r>
              <a:rPr lang="en-GB" sz="1600" dirty="0" err="1"/>
              <a:t>Furnizează</a:t>
            </a:r>
            <a:r>
              <a:rPr lang="en-GB" sz="1600" dirty="0"/>
              <a:t> </a:t>
            </a:r>
            <a:r>
              <a:rPr lang="en-GB" sz="1600" dirty="0" err="1"/>
              <a:t>îndrumări</a:t>
            </a:r>
            <a:r>
              <a:rPr lang="en-GB" sz="1600" dirty="0"/>
              <a:t> </a:t>
            </a:r>
            <a:r>
              <a:rPr lang="en-GB" sz="1600" dirty="0" err="1"/>
              <a:t>referitoare</a:t>
            </a:r>
            <a:r>
              <a:rPr lang="en-GB" sz="1600" dirty="0"/>
              <a:t> </a:t>
            </a:r>
            <a:r>
              <a:rPr lang="en-GB" sz="1600" dirty="0" err="1"/>
              <a:t>coordonarea</a:t>
            </a:r>
            <a:r>
              <a:rPr lang="en-GB" sz="1600" dirty="0"/>
              <a:t> </a:t>
            </a:r>
            <a:r>
              <a:rPr lang="en-GB" sz="1600" dirty="0" err="1"/>
              <a:t>unui</a:t>
            </a:r>
            <a:r>
              <a:rPr lang="en-GB" sz="1600" dirty="0"/>
              <a:t> program de audit, la </a:t>
            </a:r>
            <a:r>
              <a:rPr lang="en-GB" sz="1600" dirty="0" err="1"/>
              <a:t>planificarea</a:t>
            </a:r>
            <a:r>
              <a:rPr lang="en-GB" sz="1600" dirty="0"/>
              <a:t> </a:t>
            </a:r>
            <a:r>
              <a:rPr lang="en-GB" sz="1600" dirty="0" err="1"/>
              <a:t>și</a:t>
            </a:r>
            <a:r>
              <a:rPr lang="en-GB" sz="1600" dirty="0"/>
              <a:t> </a:t>
            </a:r>
            <a:r>
              <a:rPr lang="en-GB" sz="1600" dirty="0" err="1"/>
              <a:t>efectuarea</a:t>
            </a:r>
            <a:r>
              <a:rPr lang="en-GB" sz="1600" dirty="0"/>
              <a:t> </a:t>
            </a:r>
            <a:r>
              <a:rPr lang="en-GB" sz="1600" dirty="0" err="1"/>
              <a:t>auditurilor</a:t>
            </a:r>
            <a:r>
              <a:rPr lang="en-GB" sz="1600" dirty="0"/>
              <a:t> </a:t>
            </a:r>
            <a:r>
              <a:rPr lang="en-GB" sz="1600" dirty="0" err="1"/>
              <a:t>sistemelor</a:t>
            </a:r>
            <a:r>
              <a:rPr lang="en-GB" sz="1600" dirty="0"/>
              <a:t> de management, precum </a:t>
            </a:r>
            <a:r>
              <a:rPr lang="en-GB" sz="1600" dirty="0" err="1"/>
              <a:t>și</a:t>
            </a:r>
            <a:r>
              <a:rPr lang="en-GB" sz="1600" dirty="0"/>
              <a:t> la </a:t>
            </a:r>
            <a:r>
              <a:rPr lang="en-GB" sz="1600" dirty="0" err="1"/>
              <a:t>competența</a:t>
            </a:r>
            <a:r>
              <a:rPr lang="en-GB" sz="1600" dirty="0"/>
              <a:t> </a:t>
            </a:r>
            <a:r>
              <a:rPr lang="en-GB" sz="1600" dirty="0" err="1"/>
              <a:t>și</a:t>
            </a:r>
            <a:r>
              <a:rPr lang="en-GB" sz="1600" dirty="0"/>
              <a:t> </a:t>
            </a:r>
            <a:r>
              <a:rPr lang="en-GB" sz="1600" dirty="0" err="1"/>
              <a:t>evaluarea</a:t>
            </a:r>
            <a:r>
              <a:rPr lang="en-GB" sz="1600" dirty="0"/>
              <a:t> </a:t>
            </a:r>
            <a:r>
              <a:rPr lang="en-GB" sz="1600" dirty="0" err="1"/>
              <a:t>unui</a:t>
            </a:r>
            <a:r>
              <a:rPr lang="en-GB" sz="1600" dirty="0"/>
              <a:t> auditor </a:t>
            </a:r>
            <a:r>
              <a:rPr lang="en-GB" sz="1600" dirty="0" err="1"/>
              <a:t>și</a:t>
            </a:r>
            <a:r>
              <a:rPr lang="en-GB" sz="1600" dirty="0"/>
              <a:t> a </a:t>
            </a:r>
            <a:r>
              <a:rPr lang="en-GB" sz="1600" dirty="0" err="1"/>
              <a:t>unei</a:t>
            </a:r>
            <a:r>
              <a:rPr lang="en-GB" sz="1600" dirty="0"/>
              <a:t> </a:t>
            </a:r>
            <a:r>
              <a:rPr lang="en-GB" sz="1600" dirty="0" err="1"/>
              <a:t>echipe</a:t>
            </a:r>
            <a:r>
              <a:rPr lang="en-GB" sz="1600" dirty="0"/>
              <a:t> de audit. </a:t>
            </a:r>
          </a:p>
          <a:p>
            <a:pPr marL="0" indent="0">
              <a:buNone/>
            </a:pPr>
            <a:endParaRPr lang="en-GB" sz="1600" dirty="0"/>
          </a:p>
          <a:p>
            <a:pPr marL="0" indent="0">
              <a:lnSpc>
                <a:spcPct val="100000"/>
              </a:lnSpc>
              <a:spcBef>
                <a:spcPts val="0"/>
              </a:spcBef>
              <a:buNone/>
            </a:pPr>
            <a:r>
              <a:rPr lang="en-GB" sz="1600" dirty="0"/>
              <a:t> </a:t>
            </a:r>
            <a:r>
              <a:rPr lang="en-GB" sz="1600" dirty="0" err="1"/>
              <a:t>Până</a:t>
            </a:r>
            <a:r>
              <a:rPr lang="en-GB" sz="1600" dirty="0"/>
              <a:t> </a:t>
            </a:r>
            <a:r>
              <a:rPr lang="en-GB" sz="1600" dirty="0" err="1"/>
              <a:t>în</a:t>
            </a:r>
            <a:r>
              <a:rPr lang="en-GB" sz="1600" dirty="0"/>
              <a:t> </a:t>
            </a:r>
            <a:r>
              <a:rPr lang="en-GB" sz="1600" dirty="0" err="1"/>
              <a:t>prezent</a:t>
            </a:r>
            <a:r>
              <a:rPr lang="en-GB" sz="1600" dirty="0"/>
              <a:t>, </a:t>
            </a:r>
            <a:r>
              <a:rPr lang="en-GB" sz="1600" dirty="0" err="1"/>
              <a:t>seria</a:t>
            </a:r>
            <a:r>
              <a:rPr lang="en-GB" sz="1600" dirty="0"/>
              <a:t> de standard</a:t>
            </a:r>
          </a:p>
          <a:p>
            <a:pPr marL="0" indent="0">
              <a:lnSpc>
                <a:spcPct val="100000"/>
              </a:lnSpc>
              <a:spcBef>
                <a:spcPts val="0"/>
              </a:spcBef>
              <a:buNone/>
            </a:pPr>
            <a:r>
              <a:rPr lang="en-GB" sz="1600" dirty="0"/>
              <a:t> a </a:t>
            </a:r>
            <a:r>
              <a:rPr lang="en-GB" sz="1600" dirty="0" err="1"/>
              <a:t>trecut</a:t>
            </a:r>
            <a:r>
              <a:rPr lang="en-GB" sz="1600" dirty="0"/>
              <a:t> </a:t>
            </a:r>
            <a:r>
              <a:rPr lang="en-GB" sz="1600" dirty="0" err="1"/>
              <a:t>prin</a:t>
            </a:r>
            <a:r>
              <a:rPr lang="en-GB" sz="1600" dirty="0"/>
              <a:t> </a:t>
            </a:r>
            <a:r>
              <a:rPr lang="en-GB" sz="1600" dirty="0" err="1"/>
              <a:t>mai</a:t>
            </a:r>
            <a:r>
              <a:rPr lang="en-GB" sz="1600" dirty="0"/>
              <a:t> </a:t>
            </a:r>
            <a:r>
              <a:rPr lang="en-GB" sz="1600" dirty="0" err="1"/>
              <a:t>multe</a:t>
            </a:r>
            <a:r>
              <a:rPr lang="en-GB" sz="1600" dirty="0"/>
              <a:t> </a:t>
            </a:r>
            <a:r>
              <a:rPr lang="en-GB" sz="1600" dirty="0" err="1"/>
              <a:t>revizuiri</a:t>
            </a:r>
            <a:r>
              <a:rPr lang="en-GB" sz="1600" dirty="0"/>
              <a:t>: </a:t>
            </a:r>
          </a:p>
        </p:txBody>
      </p:sp>
      <p:graphicFrame>
        <p:nvGraphicFramePr>
          <p:cNvPr id="8" name="Content Placeholder 3">
            <a:extLst>
              <a:ext uri="{FF2B5EF4-FFF2-40B4-BE49-F238E27FC236}">
                <a16:creationId xmlns:a16="http://schemas.microsoft.com/office/drawing/2014/main" id="{0FB704ED-792B-44F4-ABC8-D3F40C1EC7D4}"/>
              </a:ext>
            </a:extLst>
          </p:cNvPr>
          <p:cNvGraphicFramePr>
            <a:graphicFrameLocks/>
          </p:cNvGraphicFramePr>
          <p:nvPr>
            <p:extLst>
              <p:ext uri="{D42A27DB-BD31-4B8C-83A1-F6EECF244321}">
                <p14:modId xmlns:p14="http://schemas.microsoft.com/office/powerpoint/2010/main" val="1822475453"/>
              </p:ext>
            </p:extLst>
          </p:nvPr>
        </p:nvGraphicFramePr>
        <p:xfrm>
          <a:off x="4638675" y="4686300"/>
          <a:ext cx="6886575" cy="164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480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en-GB" b="1" dirty="0"/>
              <a:t>1. INTRODUCERE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09" y="6531819"/>
            <a:ext cx="812191" cy="32618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94298"/>
            <a:ext cx="11132598" cy="5863702"/>
          </a:xfrm>
        </p:spPr>
        <p:txBody>
          <a:bodyPr>
            <a:noAutofit/>
          </a:bodyPr>
          <a:lstStyle/>
          <a:p>
            <a:pPr marL="0" indent="0">
              <a:buNone/>
            </a:pPr>
            <a:r>
              <a:rPr lang="en-GB" sz="1600" b="1" dirty="0"/>
              <a:t>NECESITATEA CERTIFICĂRII DE TERȚĂ PARTE </a:t>
            </a:r>
          </a:p>
          <a:p>
            <a:pPr marL="0" indent="0">
              <a:lnSpc>
                <a:spcPct val="100000"/>
              </a:lnSpc>
              <a:spcBef>
                <a:spcPts val="0"/>
              </a:spcBef>
              <a:buNone/>
            </a:pPr>
            <a:endParaRPr lang="en-GB" sz="1600" dirty="0"/>
          </a:p>
          <a:p>
            <a:pPr marL="0" indent="0">
              <a:lnSpc>
                <a:spcPct val="100000"/>
              </a:lnSpc>
              <a:spcBef>
                <a:spcPts val="0"/>
              </a:spcBef>
              <a:buNone/>
            </a:pPr>
            <a:r>
              <a:rPr lang="en-GB" sz="1600" dirty="0"/>
              <a:t>ISO 9001 a </a:t>
            </a:r>
            <a:r>
              <a:rPr lang="en-GB" sz="1600" dirty="0" err="1"/>
              <a:t>fost</a:t>
            </a:r>
            <a:r>
              <a:rPr lang="en-GB" sz="1600" dirty="0"/>
              <a:t> </a:t>
            </a:r>
            <a:r>
              <a:rPr lang="en-GB" sz="1600" dirty="0" err="1"/>
              <a:t>dezvoltat</a:t>
            </a:r>
            <a:r>
              <a:rPr lang="en-GB" sz="1600" dirty="0"/>
              <a:t> </a:t>
            </a:r>
            <a:r>
              <a:rPr lang="en-GB" sz="1600" dirty="0" err="1"/>
              <a:t>astfel</a:t>
            </a:r>
            <a:r>
              <a:rPr lang="en-GB" sz="1600" dirty="0"/>
              <a:t> </a:t>
            </a:r>
            <a:r>
              <a:rPr lang="en-GB" sz="1600" dirty="0" err="1"/>
              <a:t>încât</a:t>
            </a:r>
            <a:r>
              <a:rPr lang="en-GB" sz="1600" dirty="0"/>
              <a:t> </a:t>
            </a:r>
            <a:r>
              <a:rPr lang="en-GB" sz="1600" dirty="0" err="1"/>
              <a:t>poate</a:t>
            </a:r>
            <a:r>
              <a:rPr lang="en-GB" sz="1600" dirty="0"/>
              <a:t> fi </a:t>
            </a:r>
            <a:r>
              <a:rPr lang="en-GB" sz="1600" dirty="0" err="1"/>
              <a:t>folosit</a:t>
            </a:r>
            <a:r>
              <a:rPr lang="en-GB" sz="1600" dirty="0"/>
              <a:t> de </a:t>
            </a:r>
            <a:r>
              <a:rPr lang="en-GB" sz="1600" dirty="0" err="1"/>
              <a:t>orice</a:t>
            </a:r>
            <a:r>
              <a:rPr lang="en-GB" sz="1600" dirty="0"/>
              <a:t> tip de </a:t>
            </a:r>
            <a:r>
              <a:rPr lang="en-GB" sz="1600" dirty="0" err="1"/>
              <a:t>organizație</a:t>
            </a:r>
            <a:r>
              <a:rPr lang="en-GB" sz="1600" dirty="0"/>
              <a:t>, </a:t>
            </a:r>
            <a:r>
              <a:rPr lang="en-GB" sz="1600" dirty="0" err="1"/>
              <a:t>indiferent</a:t>
            </a:r>
            <a:r>
              <a:rPr lang="en-GB" sz="1600" dirty="0"/>
              <a:t> de </a:t>
            </a:r>
            <a:r>
              <a:rPr lang="en-GB" sz="1600" dirty="0" err="1"/>
              <a:t>produsele</a:t>
            </a:r>
            <a:r>
              <a:rPr lang="en-GB" sz="1600" dirty="0"/>
              <a:t> </a:t>
            </a:r>
            <a:r>
              <a:rPr lang="en-GB" sz="1600" dirty="0" err="1"/>
              <a:t>sau</a:t>
            </a:r>
            <a:r>
              <a:rPr lang="en-GB" sz="1600" dirty="0"/>
              <a:t> </a:t>
            </a:r>
            <a:r>
              <a:rPr lang="en-GB" sz="1600" dirty="0" err="1"/>
              <a:t>serviciile</a:t>
            </a:r>
            <a:r>
              <a:rPr lang="en-GB" sz="1600" dirty="0"/>
              <a:t> sale </a:t>
            </a:r>
            <a:r>
              <a:rPr lang="en-GB" sz="1600" dirty="0" err="1"/>
              <a:t>și</a:t>
            </a:r>
            <a:r>
              <a:rPr lang="en-GB" sz="1600" dirty="0"/>
              <a:t> </a:t>
            </a:r>
            <a:r>
              <a:rPr lang="en-GB" sz="1600" dirty="0" err="1"/>
              <a:t>poate</a:t>
            </a:r>
            <a:r>
              <a:rPr lang="en-GB" sz="1600" dirty="0"/>
              <a:t> </a:t>
            </a:r>
          </a:p>
          <a:p>
            <a:pPr marL="0" indent="0">
              <a:lnSpc>
                <a:spcPct val="100000"/>
              </a:lnSpc>
              <a:spcBef>
                <a:spcPts val="0"/>
              </a:spcBef>
              <a:buNone/>
            </a:pPr>
            <a:r>
              <a:rPr lang="en-GB" sz="1600" dirty="0" err="1"/>
              <a:t>constitui</a:t>
            </a:r>
            <a:r>
              <a:rPr lang="en-GB" sz="1600" dirty="0"/>
              <a:t> </a:t>
            </a:r>
            <a:r>
              <a:rPr lang="en-GB" sz="1600" dirty="0" err="1"/>
              <a:t>baza</a:t>
            </a:r>
            <a:r>
              <a:rPr lang="en-GB" sz="1600" dirty="0"/>
              <a:t> </a:t>
            </a:r>
            <a:r>
              <a:rPr lang="en-GB" sz="1600" dirty="0" err="1"/>
              <a:t>pentru</a:t>
            </a:r>
            <a:r>
              <a:rPr lang="en-GB" sz="1600" dirty="0"/>
              <a:t> a </a:t>
            </a:r>
            <a:r>
              <a:rPr lang="en-GB" sz="1600" dirty="0" err="1"/>
              <a:t>obține</a:t>
            </a:r>
            <a:r>
              <a:rPr lang="en-GB" sz="1600" dirty="0"/>
              <a:t> un </a:t>
            </a:r>
            <a:r>
              <a:rPr lang="en-GB" sz="1600" dirty="0" err="1"/>
              <a:t>succes</a:t>
            </a:r>
            <a:r>
              <a:rPr lang="en-GB" sz="1600" dirty="0"/>
              <a:t> </a:t>
            </a:r>
            <a:r>
              <a:rPr lang="en-GB" sz="1600" dirty="0" err="1"/>
              <a:t>durabil</a:t>
            </a:r>
            <a:r>
              <a:rPr lang="en-GB" sz="1600" dirty="0"/>
              <a:t> al </a:t>
            </a:r>
            <a:r>
              <a:rPr lang="en-GB" sz="1600" dirty="0" err="1"/>
              <a:t>afacerii</a:t>
            </a:r>
            <a:r>
              <a:rPr lang="en-GB" sz="1600" dirty="0"/>
              <a:t>.</a:t>
            </a:r>
          </a:p>
          <a:p>
            <a:pPr marL="0" indent="0">
              <a:buNone/>
            </a:pPr>
            <a:r>
              <a:rPr lang="en-GB" sz="1600" dirty="0" err="1"/>
              <a:t>Certificarea</a:t>
            </a:r>
            <a:r>
              <a:rPr lang="en-GB" sz="1600" dirty="0"/>
              <a:t> </a:t>
            </a:r>
            <a:r>
              <a:rPr lang="en-GB" sz="1600" dirty="0" err="1"/>
              <a:t>unui</a:t>
            </a:r>
            <a:r>
              <a:rPr lang="en-GB" sz="1600" dirty="0"/>
              <a:t> </a:t>
            </a:r>
            <a:r>
              <a:rPr lang="en-GB" sz="1600" dirty="0" err="1"/>
              <a:t>Sistem</a:t>
            </a:r>
            <a:r>
              <a:rPr lang="en-GB" sz="1600" dirty="0"/>
              <a:t> de Management </a:t>
            </a:r>
            <a:r>
              <a:rPr lang="en-GB" sz="1600" dirty="0" err="1"/>
              <a:t>Calitate</a:t>
            </a:r>
            <a:r>
              <a:rPr lang="en-GB" sz="1600" dirty="0"/>
              <a:t> se </a:t>
            </a:r>
            <a:r>
              <a:rPr lang="en-GB" sz="1600" dirty="0" err="1"/>
              <a:t>efectuează</a:t>
            </a:r>
            <a:r>
              <a:rPr lang="en-GB" sz="1600" dirty="0"/>
              <a:t> </a:t>
            </a:r>
            <a:r>
              <a:rPr lang="en-GB" sz="1600" dirty="0" err="1"/>
              <a:t>în</a:t>
            </a:r>
            <a:r>
              <a:rPr lang="en-GB" sz="1600" dirty="0"/>
              <a:t> </a:t>
            </a:r>
            <a:r>
              <a:rPr lang="en-GB" sz="1600" dirty="0" err="1"/>
              <a:t>scopul</a:t>
            </a:r>
            <a:r>
              <a:rPr lang="en-GB" sz="1600" dirty="0"/>
              <a:t> de a se </a:t>
            </a:r>
            <a:r>
              <a:rPr lang="en-GB" sz="1600" dirty="0" err="1"/>
              <a:t>asigura</a:t>
            </a:r>
            <a:r>
              <a:rPr lang="en-GB" sz="1600" dirty="0"/>
              <a:t> </a:t>
            </a:r>
            <a:r>
              <a:rPr lang="en-GB" sz="1600" dirty="0" err="1"/>
              <a:t>încrederea</a:t>
            </a:r>
            <a:r>
              <a:rPr lang="en-GB" sz="1600" dirty="0"/>
              <a:t> </a:t>
            </a:r>
            <a:r>
              <a:rPr lang="en-GB" sz="1600" dirty="0" err="1"/>
              <a:t>că</a:t>
            </a:r>
            <a:r>
              <a:rPr lang="en-GB" sz="1600" dirty="0"/>
              <a:t> </a:t>
            </a:r>
            <a:r>
              <a:rPr lang="en-GB" sz="1600" dirty="0" err="1"/>
              <a:t>organizația</a:t>
            </a:r>
            <a:r>
              <a:rPr lang="en-GB" sz="1600" dirty="0"/>
              <a:t> </a:t>
            </a:r>
            <a:r>
              <a:rPr lang="en-GB" sz="1600" dirty="0" err="1"/>
              <a:t>este</a:t>
            </a:r>
            <a:r>
              <a:rPr lang="en-GB" sz="1600" dirty="0"/>
              <a:t> </a:t>
            </a:r>
            <a:r>
              <a:rPr lang="en-GB" sz="1600" dirty="0" err="1"/>
              <a:t>capabilă</a:t>
            </a:r>
            <a:r>
              <a:rPr lang="en-GB" sz="1600" dirty="0"/>
              <a:t> </a:t>
            </a:r>
            <a:r>
              <a:rPr lang="en-GB" sz="1600" dirty="0" err="1"/>
              <a:t>să</a:t>
            </a:r>
            <a:r>
              <a:rPr lang="en-GB" sz="1600" dirty="0"/>
              <a:t> </a:t>
            </a:r>
            <a:r>
              <a:rPr lang="en-GB" sz="1600" dirty="0" err="1"/>
              <a:t>livreze</a:t>
            </a:r>
            <a:r>
              <a:rPr lang="en-GB" sz="1600" dirty="0"/>
              <a:t> </a:t>
            </a:r>
            <a:r>
              <a:rPr lang="en-GB" sz="1600" dirty="0" err="1"/>
              <a:t>produse</a:t>
            </a:r>
            <a:r>
              <a:rPr lang="en-GB" sz="1600" dirty="0"/>
              <a:t> </a:t>
            </a:r>
            <a:r>
              <a:rPr lang="en-GB" sz="1600" dirty="0" err="1"/>
              <a:t>și</a:t>
            </a:r>
            <a:r>
              <a:rPr lang="en-GB" sz="1600" dirty="0"/>
              <a:t> </a:t>
            </a:r>
            <a:r>
              <a:rPr lang="en-GB" sz="1600" dirty="0" err="1"/>
              <a:t>servicii</a:t>
            </a:r>
            <a:r>
              <a:rPr lang="en-GB" sz="1600" dirty="0"/>
              <a:t> pe </a:t>
            </a:r>
            <a:r>
              <a:rPr lang="en-GB" sz="1600" dirty="0" err="1"/>
              <a:t>baza</a:t>
            </a:r>
            <a:r>
              <a:rPr lang="en-GB" sz="1600" dirty="0"/>
              <a:t> </a:t>
            </a:r>
            <a:r>
              <a:rPr lang="en-GB" sz="1600" dirty="0" err="1"/>
              <a:t>unor</a:t>
            </a:r>
            <a:r>
              <a:rPr lang="en-GB" sz="1600" dirty="0"/>
              <a:t> </a:t>
            </a:r>
            <a:r>
              <a:rPr lang="en-GB" sz="1600" dirty="0" err="1"/>
              <a:t>standarde</a:t>
            </a:r>
            <a:r>
              <a:rPr lang="en-GB" sz="1600" dirty="0"/>
              <a:t> de </a:t>
            </a:r>
            <a:r>
              <a:rPr lang="en-GB" sz="1600" dirty="0" err="1"/>
              <a:t>calitate</a:t>
            </a:r>
            <a:r>
              <a:rPr lang="en-GB" sz="1600" dirty="0"/>
              <a:t> </a:t>
            </a:r>
            <a:r>
              <a:rPr lang="en-GB" sz="1600" dirty="0" err="1"/>
              <a:t>internaționale</a:t>
            </a:r>
            <a:r>
              <a:rPr lang="en-GB" sz="1600" dirty="0"/>
              <a:t> (ISO) </a:t>
            </a:r>
            <a:r>
              <a:rPr lang="en-GB" sz="1600" dirty="0" err="1"/>
              <a:t>sau</a:t>
            </a:r>
            <a:r>
              <a:rPr lang="en-GB" sz="1600" dirty="0"/>
              <a:t> a </a:t>
            </a:r>
            <a:r>
              <a:rPr lang="en-GB" sz="1600" dirty="0" err="1"/>
              <a:t>altor</a:t>
            </a:r>
            <a:r>
              <a:rPr lang="en-GB" sz="1600" dirty="0"/>
              <a:t> </a:t>
            </a:r>
            <a:r>
              <a:rPr lang="en-GB" sz="1600" dirty="0" err="1"/>
              <a:t>documente</a:t>
            </a:r>
            <a:r>
              <a:rPr lang="en-GB" sz="1600" dirty="0"/>
              <a:t> normative. </a:t>
            </a:r>
          </a:p>
          <a:p>
            <a:pPr marL="0" indent="0">
              <a:buNone/>
            </a:pPr>
            <a:r>
              <a:rPr lang="en-GB" sz="1600" dirty="0" err="1"/>
              <a:t>Certificarea</a:t>
            </a:r>
            <a:r>
              <a:rPr lang="en-GB" sz="1600" dirty="0"/>
              <a:t> </a:t>
            </a:r>
            <a:r>
              <a:rPr lang="en-GB" sz="1600" dirty="0" err="1"/>
              <a:t>sistemelor</a:t>
            </a:r>
            <a:r>
              <a:rPr lang="en-GB" sz="1600" dirty="0"/>
              <a:t> de management al </a:t>
            </a:r>
            <a:r>
              <a:rPr lang="en-GB" sz="1600" dirty="0" err="1"/>
              <a:t>calității</a:t>
            </a:r>
            <a:r>
              <a:rPr lang="en-GB" sz="1600" dirty="0"/>
              <a:t> se </a:t>
            </a:r>
            <a:r>
              <a:rPr lang="en-GB" sz="1600" dirty="0" err="1"/>
              <a:t>efectuează</a:t>
            </a:r>
            <a:r>
              <a:rPr lang="en-GB" sz="1600" dirty="0"/>
              <a:t> la </a:t>
            </a:r>
            <a:r>
              <a:rPr lang="en-GB" sz="1600" dirty="0" err="1"/>
              <a:t>nivel</a:t>
            </a:r>
            <a:r>
              <a:rPr lang="en-GB" sz="1600" dirty="0"/>
              <a:t> </a:t>
            </a:r>
            <a:r>
              <a:rPr lang="en-GB" sz="1600" dirty="0" err="1"/>
              <a:t>național</a:t>
            </a:r>
            <a:r>
              <a:rPr lang="en-GB" sz="1600" dirty="0"/>
              <a:t> </a:t>
            </a:r>
            <a:r>
              <a:rPr lang="en-GB" sz="1600" dirty="0" err="1"/>
              <a:t>sau</a:t>
            </a:r>
            <a:r>
              <a:rPr lang="en-GB" sz="1600" dirty="0"/>
              <a:t> </a:t>
            </a:r>
            <a:r>
              <a:rPr lang="en-GB" sz="1600" dirty="0" err="1"/>
              <a:t>internațional</a:t>
            </a:r>
            <a:r>
              <a:rPr lang="en-GB" sz="1600" dirty="0"/>
              <a:t> de </a:t>
            </a:r>
            <a:r>
              <a:rPr lang="en-GB" sz="1600" dirty="0" err="1"/>
              <a:t>către</a:t>
            </a:r>
            <a:r>
              <a:rPr lang="en-GB" sz="1600" dirty="0"/>
              <a:t> un organism de </a:t>
            </a:r>
            <a:r>
              <a:rPr lang="en-GB" sz="1600" dirty="0" err="1"/>
              <a:t>certificare</a:t>
            </a:r>
            <a:r>
              <a:rPr lang="en-GB" sz="1600" dirty="0"/>
              <a:t> </a:t>
            </a:r>
            <a:r>
              <a:rPr lang="en-GB" sz="1600" dirty="0" err="1"/>
              <a:t>recunoscut</a:t>
            </a:r>
            <a:r>
              <a:rPr lang="en-GB" sz="1600" dirty="0"/>
              <a:t> (</a:t>
            </a:r>
            <a:r>
              <a:rPr lang="en-GB" sz="1600" dirty="0" err="1"/>
              <a:t>acreditat</a:t>
            </a:r>
            <a:r>
              <a:rPr lang="en-GB" sz="1600" dirty="0"/>
              <a:t>).</a:t>
            </a:r>
          </a:p>
          <a:p>
            <a:pPr marL="0" indent="0">
              <a:buNone/>
            </a:pPr>
            <a:r>
              <a:rPr lang="en-GB" sz="1600" dirty="0" err="1"/>
              <a:t>În</a:t>
            </a:r>
            <a:r>
              <a:rPr lang="en-GB" sz="1600" dirty="0"/>
              <a:t> </a:t>
            </a:r>
            <a:r>
              <a:rPr lang="en-GB" sz="1600" dirty="0" err="1"/>
              <a:t>România</a:t>
            </a:r>
            <a:r>
              <a:rPr lang="en-GB" sz="1600" dirty="0"/>
              <a:t>, </a:t>
            </a:r>
            <a:r>
              <a:rPr lang="en-GB" sz="1600" dirty="0" err="1"/>
              <a:t>organismul</a:t>
            </a:r>
            <a:r>
              <a:rPr lang="en-GB" sz="1600" dirty="0"/>
              <a:t> </a:t>
            </a:r>
            <a:r>
              <a:rPr lang="en-GB" sz="1600" dirty="0" err="1"/>
              <a:t>național</a:t>
            </a:r>
            <a:r>
              <a:rPr lang="en-GB" sz="1600" dirty="0"/>
              <a:t> de </a:t>
            </a:r>
            <a:r>
              <a:rPr lang="en-GB" sz="1600" dirty="0" err="1"/>
              <a:t>acreditare</a:t>
            </a:r>
            <a:r>
              <a:rPr lang="en-GB" sz="1600" dirty="0"/>
              <a:t> </a:t>
            </a:r>
            <a:r>
              <a:rPr lang="en-GB" sz="1600" dirty="0" err="1"/>
              <a:t>este</a:t>
            </a:r>
            <a:r>
              <a:rPr lang="en-GB" sz="1600" dirty="0"/>
              <a:t> </a:t>
            </a:r>
            <a:r>
              <a:rPr lang="en-GB" sz="1600" dirty="0" err="1"/>
              <a:t>Asociația</a:t>
            </a:r>
            <a:r>
              <a:rPr lang="en-GB" sz="1600" dirty="0"/>
              <a:t> de </a:t>
            </a:r>
            <a:r>
              <a:rPr lang="en-GB" sz="1600" dirty="0" err="1"/>
              <a:t>Acreditare</a:t>
            </a:r>
            <a:r>
              <a:rPr lang="en-GB" sz="1600" dirty="0"/>
              <a:t> din </a:t>
            </a:r>
            <a:r>
              <a:rPr lang="en-GB" sz="1600" dirty="0" err="1"/>
              <a:t>România</a:t>
            </a:r>
            <a:r>
              <a:rPr lang="en-GB" sz="1600" dirty="0"/>
              <a:t>, </a:t>
            </a:r>
            <a:r>
              <a:rPr lang="en-GB" sz="1600" dirty="0" err="1"/>
              <a:t>având</a:t>
            </a:r>
            <a:r>
              <a:rPr lang="en-GB" sz="1600" dirty="0"/>
              <a:t> </a:t>
            </a:r>
            <a:r>
              <a:rPr lang="en-GB" sz="1600" dirty="0" err="1"/>
              <a:t>acronimul</a:t>
            </a:r>
            <a:r>
              <a:rPr lang="en-GB" sz="1600" dirty="0"/>
              <a:t> RENAR.</a:t>
            </a:r>
          </a:p>
          <a:p>
            <a:pPr marL="0" indent="0">
              <a:buNone/>
            </a:pPr>
            <a:endParaRPr lang="en-GB" sz="1600" dirty="0"/>
          </a:p>
          <a:p>
            <a:pPr marL="0" indent="0" algn="ctr">
              <a:buNone/>
            </a:pPr>
            <a:r>
              <a:rPr lang="en-GB" sz="2400" b="1" dirty="0"/>
              <a:t>Este </a:t>
            </a:r>
            <a:r>
              <a:rPr lang="en-GB" sz="2400" b="1" dirty="0" err="1"/>
              <a:t>necesară</a:t>
            </a:r>
            <a:r>
              <a:rPr lang="en-GB" sz="2400" b="1" dirty="0"/>
              <a:t> </a:t>
            </a:r>
            <a:r>
              <a:rPr lang="en-GB" sz="2400" b="1" dirty="0" err="1"/>
              <a:t>certificarea</a:t>
            </a:r>
            <a:r>
              <a:rPr lang="en-GB" sz="2400" b="1" dirty="0"/>
              <a:t>?</a:t>
            </a:r>
          </a:p>
          <a:p>
            <a:pPr marL="0" indent="0">
              <a:buNone/>
            </a:pPr>
            <a:r>
              <a:rPr lang="en-GB" sz="1600" b="1" dirty="0" err="1"/>
              <a:t>Avantaje</a:t>
            </a:r>
            <a:r>
              <a:rPr lang="en-GB" sz="1600" b="1" dirty="0"/>
              <a:t>: </a:t>
            </a:r>
          </a:p>
          <a:p>
            <a:pPr>
              <a:buFontTx/>
              <a:buChar char="-"/>
            </a:pPr>
            <a:r>
              <a:rPr lang="en-GB" sz="1600" dirty="0"/>
              <a:t>extern: </a:t>
            </a:r>
            <a:r>
              <a:rPr lang="en-GB" sz="1600" dirty="0" err="1"/>
              <a:t>satisfacția</a:t>
            </a:r>
            <a:r>
              <a:rPr lang="en-GB" sz="1600" dirty="0"/>
              <a:t> </a:t>
            </a:r>
            <a:r>
              <a:rPr lang="en-GB" sz="1600" dirty="0" err="1"/>
              <a:t>clienților</a:t>
            </a:r>
            <a:r>
              <a:rPr lang="en-GB" sz="1600" dirty="0"/>
              <a:t>, </a:t>
            </a:r>
            <a:r>
              <a:rPr lang="en-GB" sz="1600" dirty="0" err="1"/>
              <a:t>publicitate</a:t>
            </a:r>
            <a:r>
              <a:rPr lang="en-GB" sz="1600" dirty="0"/>
              <a:t>, </a:t>
            </a:r>
            <a:r>
              <a:rPr lang="en-GB" sz="1600" dirty="0" err="1"/>
              <a:t>aliniere</a:t>
            </a:r>
            <a:r>
              <a:rPr lang="en-GB" sz="1600" dirty="0"/>
              <a:t> la directive </a:t>
            </a:r>
            <a:r>
              <a:rPr lang="en-GB" sz="1600" dirty="0" err="1"/>
              <a:t>comunitare</a:t>
            </a:r>
            <a:r>
              <a:rPr lang="en-GB" sz="1600" dirty="0"/>
              <a:t> etc.</a:t>
            </a:r>
          </a:p>
          <a:p>
            <a:pPr>
              <a:buFontTx/>
              <a:buChar char="-"/>
            </a:pPr>
            <a:r>
              <a:rPr lang="en-GB" sz="1600" dirty="0"/>
              <a:t>Intern: </a:t>
            </a:r>
            <a:r>
              <a:rPr lang="en-GB" sz="1600" dirty="0" err="1"/>
              <a:t>realizarea</a:t>
            </a:r>
            <a:r>
              <a:rPr lang="en-GB" sz="1600" dirty="0"/>
              <a:t> </a:t>
            </a:r>
            <a:r>
              <a:rPr lang="en-GB" sz="1600" dirty="0" err="1"/>
              <a:t>obiectivelor</a:t>
            </a:r>
            <a:r>
              <a:rPr lang="en-GB" sz="1600" dirty="0"/>
              <a:t> </a:t>
            </a:r>
            <a:r>
              <a:rPr lang="en-GB" sz="1600" dirty="0" err="1"/>
              <a:t>calității</a:t>
            </a:r>
            <a:r>
              <a:rPr lang="en-GB" sz="1600" dirty="0"/>
              <a:t>, </a:t>
            </a:r>
            <a:r>
              <a:rPr lang="en-GB" sz="1600" dirty="0" err="1"/>
              <a:t>creșterea</a:t>
            </a:r>
            <a:r>
              <a:rPr lang="en-GB" sz="1600" dirty="0"/>
              <a:t> </a:t>
            </a:r>
            <a:r>
              <a:rPr lang="en-GB" sz="1600" dirty="0" err="1"/>
              <a:t>eficacității</a:t>
            </a:r>
            <a:r>
              <a:rPr lang="en-GB" sz="1600" dirty="0"/>
              <a:t> </a:t>
            </a:r>
            <a:r>
              <a:rPr lang="en-GB" sz="1600" dirty="0" err="1"/>
              <a:t>și</a:t>
            </a:r>
            <a:r>
              <a:rPr lang="en-GB" sz="1600" dirty="0"/>
              <a:t> </a:t>
            </a:r>
            <a:r>
              <a:rPr lang="en-GB" sz="1600" dirty="0" err="1"/>
              <a:t>eficienței</a:t>
            </a:r>
            <a:r>
              <a:rPr lang="en-GB" sz="1600" dirty="0"/>
              <a:t> SMC, </a:t>
            </a:r>
            <a:r>
              <a:rPr lang="en-GB" sz="1600" dirty="0" err="1"/>
              <a:t>performanțe</a:t>
            </a:r>
            <a:r>
              <a:rPr lang="en-GB" sz="1600" dirty="0"/>
              <a:t> etc. </a:t>
            </a:r>
          </a:p>
          <a:p>
            <a:pPr marL="0" indent="0">
              <a:buNone/>
            </a:pPr>
            <a:endParaRPr lang="en-GB" sz="1600" dirty="0"/>
          </a:p>
          <a:p>
            <a:pPr marL="0" indent="0">
              <a:buNone/>
            </a:pPr>
            <a:r>
              <a:rPr lang="en-GB" sz="1800" b="1" dirty="0" err="1"/>
              <a:t>Certificarea</a:t>
            </a:r>
            <a:r>
              <a:rPr lang="en-GB" sz="1800" b="1" dirty="0"/>
              <a:t> </a:t>
            </a:r>
            <a:r>
              <a:rPr lang="en-GB" sz="1800" b="1" dirty="0" err="1"/>
              <a:t>angajează</a:t>
            </a:r>
            <a:r>
              <a:rPr lang="en-GB" sz="1800" b="1" dirty="0"/>
              <a:t> </a:t>
            </a:r>
            <a:r>
              <a:rPr lang="en-GB" sz="1800" b="1" dirty="0" err="1"/>
              <a:t>și</a:t>
            </a:r>
            <a:r>
              <a:rPr lang="en-GB" sz="1800" b="1" dirty="0"/>
              <a:t> </a:t>
            </a:r>
            <a:r>
              <a:rPr lang="en-GB" sz="1800" b="1" dirty="0" err="1"/>
              <a:t>mai</a:t>
            </a:r>
            <a:r>
              <a:rPr lang="en-GB" sz="1800" b="1" dirty="0"/>
              <a:t> </a:t>
            </a:r>
            <a:r>
              <a:rPr lang="en-GB" sz="1800" b="1" dirty="0" err="1"/>
              <a:t>mult</a:t>
            </a:r>
            <a:r>
              <a:rPr lang="en-GB" sz="1800" b="1" dirty="0"/>
              <a:t> </a:t>
            </a:r>
            <a:r>
              <a:rPr lang="en-GB" sz="1800" b="1" dirty="0" err="1"/>
              <a:t>organizația</a:t>
            </a:r>
            <a:r>
              <a:rPr lang="en-GB" sz="1800" b="1" dirty="0"/>
              <a:t> pe </a:t>
            </a:r>
            <a:r>
              <a:rPr lang="en-GB" sz="1800" b="1" dirty="0" err="1"/>
              <a:t>direcția</a:t>
            </a:r>
            <a:r>
              <a:rPr lang="en-GB" sz="1800" b="1" dirty="0"/>
              <a:t> </a:t>
            </a:r>
            <a:r>
              <a:rPr lang="en-GB" sz="1800" b="1" dirty="0" err="1"/>
              <a:t>satisfacerii</a:t>
            </a:r>
            <a:r>
              <a:rPr lang="en-GB" sz="1800" b="1" dirty="0"/>
              <a:t> </a:t>
            </a:r>
            <a:r>
              <a:rPr lang="en-GB" sz="1800" b="1" dirty="0" err="1"/>
              <a:t>cerințelor</a:t>
            </a:r>
            <a:r>
              <a:rPr lang="en-GB" sz="1800" b="1" dirty="0"/>
              <a:t> </a:t>
            </a:r>
            <a:r>
              <a:rPr lang="en-GB" sz="1800" b="1" dirty="0" err="1"/>
              <a:t>clientului</a:t>
            </a:r>
            <a:r>
              <a:rPr lang="en-GB" sz="1800" b="1" dirty="0"/>
              <a:t> </a:t>
            </a:r>
            <a:r>
              <a:rPr lang="en-GB" sz="1800" b="1" dirty="0" err="1"/>
              <a:t>și</a:t>
            </a:r>
            <a:r>
              <a:rPr lang="en-GB" sz="1800" b="1" dirty="0"/>
              <a:t> a </a:t>
            </a:r>
            <a:r>
              <a:rPr lang="en-GB" sz="1800" b="1" dirty="0" err="1"/>
              <a:t>îmbunătățirii</a:t>
            </a:r>
            <a:r>
              <a:rPr lang="en-GB" sz="1800" b="1" dirty="0"/>
              <a:t> continue.</a:t>
            </a:r>
          </a:p>
        </p:txBody>
      </p:sp>
      <p:pic>
        <p:nvPicPr>
          <p:cNvPr id="5" name="Picture 4">
            <a:extLst>
              <a:ext uri="{FF2B5EF4-FFF2-40B4-BE49-F238E27FC236}">
                <a16:creationId xmlns:a16="http://schemas.microsoft.com/office/drawing/2014/main" id="{A51E393D-AC56-4775-AC54-69FA953BAFB5}"/>
              </a:ext>
            </a:extLst>
          </p:cNvPr>
          <p:cNvPicPr>
            <a:picLocks noChangeAspect="1"/>
          </p:cNvPicPr>
          <p:nvPr/>
        </p:nvPicPr>
        <p:blipFill>
          <a:blip r:embed="rId4"/>
          <a:stretch>
            <a:fillRect/>
          </a:stretch>
        </p:blipFill>
        <p:spPr>
          <a:xfrm>
            <a:off x="8292103" y="3695700"/>
            <a:ext cx="3005257" cy="935076"/>
          </a:xfrm>
          <a:prstGeom prst="rect">
            <a:avLst/>
          </a:prstGeom>
        </p:spPr>
      </p:pic>
    </p:spTree>
    <p:extLst>
      <p:ext uri="{BB962C8B-B14F-4D97-AF65-F5344CB8AC3E}">
        <p14:creationId xmlns:p14="http://schemas.microsoft.com/office/powerpoint/2010/main" val="139769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en-GB" b="1" dirty="0"/>
              <a:t>1. INTRODUCERE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68481"/>
            <a:ext cx="11132598" cy="5863702"/>
          </a:xfrm>
        </p:spPr>
        <p:txBody>
          <a:bodyPr>
            <a:noAutofit/>
          </a:bodyPr>
          <a:lstStyle/>
          <a:p>
            <a:pPr marL="0" indent="0">
              <a:lnSpc>
                <a:spcPct val="100000"/>
              </a:lnSpc>
              <a:spcBef>
                <a:spcPts val="0"/>
              </a:spcBef>
              <a:buNone/>
            </a:pPr>
            <a:r>
              <a:rPr lang="en-GB" sz="1600" b="1" dirty="0"/>
              <a:t>BENEFICII ALE IMPLEMENTARII SI FUNCTIONARII UNUI SISTEM DE MANAGEMENT CALITATE IN CONFORMITATE CU ISO 9001: 2015:</a:t>
            </a:r>
          </a:p>
          <a:p>
            <a:pPr marL="0" indent="0">
              <a:lnSpc>
                <a:spcPct val="100000"/>
              </a:lnSpc>
              <a:spcBef>
                <a:spcPts val="0"/>
              </a:spcBef>
              <a:buNone/>
            </a:pPr>
            <a:endParaRPr lang="en-GB" sz="1600" b="1" dirty="0"/>
          </a:p>
          <a:p>
            <a:pPr marL="0" indent="0">
              <a:lnSpc>
                <a:spcPct val="100000"/>
              </a:lnSpc>
              <a:spcBef>
                <a:spcPts val="0"/>
              </a:spcBef>
              <a:buNone/>
            </a:pPr>
            <a:endParaRPr lang="en-GB" sz="1600" dirty="0"/>
          </a:p>
          <a:p>
            <a:pPr marL="0" indent="0">
              <a:buNone/>
            </a:pPr>
            <a:endParaRPr lang="en-GB" sz="1600" dirty="0"/>
          </a:p>
        </p:txBody>
      </p:sp>
      <p:sp>
        <p:nvSpPr>
          <p:cNvPr id="7" name="Content Placeholder 6">
            <a:extLst>
              <a:ext uri="{FF2B5EF4-FFF2-40B4-BE49-F238E27FC236}">
                <a16:creationId xmlns:a16="http://schemas.microsoft.com/office/drawing/2014/main" id="{FE35FD08-E9AA-4822-A3ED-F7B9D7A705C0}"/>
              </a:ext>
            </a:extLst>
          </p:cNvPr>
          <p:cNvSpPr txBox="1">
            <a:spLocks/>
          </p:cNvSpPr>
          <p:nvPr/>
        </p:nvSpPr>
        <p:spPr>
          <a:xfrm>
            <a:off x="1194898" y="1493688"/>
            <a:ext cx="7336543" cy="3870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dirty="0" err="1"/>
              <a:t>Imbunatateste</a:t>
            </a:r>
            <a:r>
              <a:rPr lang="en-GB" sz="1800" dirty="0"/>
              <a:t> </a:t>
            </a:r>
            <a:r>
              <a:rPr lang="en-GB" sz="1800" dirty="0" err="1"/>
              <a:t>managementul</a:t>
            </a:r>
            <a:r>
              <a:rPr lang="en-GB" sz="1800" dirty="0"/>
              <a:t> </a:t>
            </a:r>
            <a:r>
              <a:rPr lang="en-GB" sz="1800" dirty="0" err="1"/>
              <a:t>proceselor</a:t>
            </a:r>
            <a:r>
              <a:rPr lang="en-GB" sz="1800" dirty="0"/>
              <a:t>/ </a:t>
            </a:r>
            <a:r>
              <a:rPr lang="en-GB" sz="1800" dirty="0" err="1"/>
              <a:t>activitatilor</a:t>
            </a:r>
            <a:r>
              <a:rPr lang="en-GB" sz="1800" dirty="0"/>
              <a:t> </a:t>
            </a:r>
            <a:r>
              <a:rPr lang="en-GB" sz="1800" dirty="0" err="1"/>
              <a:t>institutiei</a:t>
            </a:r>
            <a:r>
              <a:rPr lang="en-GB" sz="1800" dirty="0"/>
              <a:t>;</a:t>
            </a:r>
          </a:p>
          <a:p>
            <a:pPr algn="just"/>
            <a:r>
              <a:rPr lang="en-GB" sz="1800" dirty="0" err="1"/>
              <a:t>Creste</a:t>
            </a:r>
            <a:r>
              <a:rPr lang="en-GB" sz="1800" dirty="0"/>
              <a:t> transparen</a:t>
            </a:r>
            <a:r>
              <a:rPr lang="ro-RO" sz="1800" dirty="0" err="1"/>
              <a:t>ței</a:t>
            </a:r>
            <a:r>
              <a:rPr lang="en-GB" sz="1800" dirty="0"/>
              <a:t> in </a:t>
            </a:r>
            <a:r>
              <a:rPr lang="en-GB" sz="1800" dirty="0" err="1"/>
              <a:t>organizarea</a:t>
            </a:r>
            <a:r>
              <a:rPr lang="en-GB" sz="1800" dirty="0"/>
              <a:t> </a:t>
            </a:r>
            <a:r>
              <a:rPr lang="en-GB" sz="1800" dirty="0" err="1"/>
              <a:t>si</a:t>
            </a:r>
            <a:r>
              <a:rPr lang="en-GB" sz="1800" dirty="0"/>
              <a:t> </a:t>
            </a:r>
            <a:r>
              <a:rPr lang="en-GB" sz="1800" dirty="0" err="1"/>
              <a:t>derularea</a:t>
            </a:r>
            <a:r>
              <a:rPr lang="en-GB" sz="1800" dirty="0"/>
              <a:t> </a:t>
            </a:r>
            <a:r>
              <a:rPr lang="en-GB" sz="1800" dirty="0" err="1"/>
              <a:t>activitatilor</a:t>
            </a:r>
            <a:r>
              <a:rPr lang="en-GB" sz="1800" dirty="0"/>
              <a:t>; </a:t>
            </a:r>
          </a:p>
          <a:p>
            <a:pPr algn="just"/>
            <a:r>
              <a:rPr lang="en-GB" sz="1800" dirty="0" err="1"/>
              <a:t>Posibilitatea</a:t>
            </a:r>
            <a:r>
              <a:rPr lang="en-GB" sz="1800" dirty="0"/>
              <a:t> de </a:t>
            </a:r>
            <a:r>
              <a:rPr lang="en-GB" sz="1800" dirty="0" err="1"/>
              <a:t>certificare</a:t>
            </a:r>
            <a:r>
              <a:rPr lang="en-GB" sz="1800" dirty="0"/>
              <a:t> </a:t>
            </a:r>
            <a:r>
              <a:rPr lang="en-GB" sz="1800" dirty="0" err="1"/>
              <a:t>si</a:t>
            </a:r>
            <a:r>
              <a:rPr lang="en-GB" sz="1800" dirty="0"/>
              <a:t> </a:t>
            </a:r>
            <a:r>
              <a:rPr lang="en-GB" sz="1800" dirty="0" err="1"/>
              <a:t>validare</a:t>
            </a:r>
            <a:r>
              <a:rPr lang="en-GB" sz="1800" dirty="0"/>
              <a:t> externa;</a:t>
            </a:r>
          </a:p>
          <a:p>
            <a:pPr algn="just"/>
            <a:r>
              <a:rPr lang="en-GB" sz="1800" dirty="0" err="1"/>
              <a:t>Recunoastere</a:t>
            </a:r>
            <a:r>
              <a:rPr lang="en-GB" sz="1800" dirty="0"/>
              <a:t> </a:t>
            </a:r>
            <a:r>
              <a:rPr lang="en-GB" sz="1800" dirty="0" err="1"/>
              <a:t>si</a:t>
            </a:r>
            <a:r>
              <a:rPr lang="en-GB" sz="1800" dirty="0"/>
              <a:t> </a:t>
            </a:r>
            <a:r>
              <a:rPr lang="en-GB" sz="1800" dirty="0" err="1"/>
              <a:t>credibilitate</a:t>
            </a:r>
            <a:r>
              <a:rPr lang="en-GB" sz="1800" dirty="0"/>
              <a:t>: standard global; </a:t>
            </a:r>
            <a:r>
              <a:rPr lang="en-GB" sz="1800" dirty="0" err="1"/>
              <a:t>imbunatateste</a:t>
            </a:r>
            <a:r>
              <a:rPr lang="en-GB" sz="1800" dirty="0"/>
              <a:t> </a:t>
            </a:r>
            <a:r>
              <a:rPr lang="en-GB" sz="1800" dirty="0" err="1"/>
              <a:t>imaginea</a:t>
            </a:r>
            <a:r>
              <a:rPr lang="en-GB" sz="1800" dirty="0"/>
              <a:t>;</a:t>
            </a:r>
          </a:p>
          <a:p>
            <a:pPr algn="just"/>
            <a:r>
              <a:rPr lang="en-GB" sz="1800" dirty="0" err="1"/>
              <a:t>Cresterea</a:t>
            </a:r>
            <a:r>
              <a:rPr lang="en-GB" sz="1800" dirty="0"/>
              <a:t> </a:t>
            </a:r>
            <a:r>
              <a:rPr lang="en-GB" sz="1800" dirty="0" err="1"/>
              <a:t>încrederii</a:t>
            </a:r>
            <a:r>
              <a:rPr lang="en-GB" sz="1800" dirty="0"/>
              <a:t> </a:t>
            </a:r>
            <a:r>
              <a:rPr lang="en-GB" sz="1800" dirty="0" err="1"/>
              <a:t>cetatenilor</a:t>
            </a:r>
            <a:r>
              <a:rPr lang="en-GB" sz="1800" dirty="0"/>
              <a:t> </a:t>
            </a:r>
            <a:r>
              <a:rPr lang="en-GB" sz="1800" dirty="0" err="1"/>
              <a:t>şi</a:t>
            </a:r>
            <a:r>
              <a:rPr lang="en-GB" sz="1800" dirty="0"/>
              <a:t> a </a:t>
            </a:r>
            <a:r>
              <a:rPr lang="en-GB" sz="1800" dirty="0" err="1"/>
              <a:t>altor</a:t>
            </a:r>
            <a:r>
              <a:rPr lang="en-GB" sz="1800" dirty="0"/>
              <a:t> </a:t>
            </a:r>
            <a:r>
              <a:rPr lang="en-GB" sz="1800" dirty="0" err="1"/>
              <a:t>tipuri</a:t>
            </a:r>
            <a:r>
              <a:rPr lang="en-GB" sz="1800" dirty="0"/>
              <a:t> de </a:t>
            </a:r>
            <a:r>
              <a:rPr lang="en-GB" sz="1800" dirty="0" err="1"/>
              <a:t>beneficiari</a:t>
            </a:r>
            <a:r>
              <a:rPr lang="en-GB" sz="1800" dirty="0"/>
              <a:t>, </a:t>
            </a:r>
            <a:r>
              <a:rPr lang="en-GB" sz="1800" dirty="0" err="1"/>
              <a:t>oferindu</a:t>
            </a:r>
            <a:r>
              <a:rPr lang="en-GB" sz="1800" dirty="0"/>
              <a:t>-le </a:t>
            </a:r>
            <a:r>
              <a:rPr lang="en-GB" sz="1800" dirty="0" err="1"/>
              <a:t>servicii</a:t>
            </a:r>
            <a:r>
              <a:rPr lang="en-GB" sz="1800" dirty="0"/>
              <a:t> </a:t>
            </a:r>
            <a:r>
              <a:rPr lang="en-GB" sz="1800" dirty="0" err="1"/>
              <a:t>prompte</a:t>
            </a:r>
            <a:r>
              <a:rPr lang="en-GB" sz="1800" dirty="0"/>
              <a:t> </a:t>
            </a:r>
            <a:r>
              <a:rPr lang="en-GB" sz="1800" dirty="0" err="1"/>
              <a:t>şi</a:t>
            </a:r>
            <a:r>
              <a:rPr lang="en-GB" sz="1800" dirty="0"/>
              <a:t> </a:t>
            </a:r>
            <a:r>
              <a:rPr lang="en-GB" sz="1800" dirty="0" err="1"/>
              <a:t>asigurand</a:t>
            </a:r>
            <a:r>
              <a:rPr lang="en-GB" sz="1800" dirty="0"/>
              <a:t> </a:t>
            </a:r>
            <a:r>
              <a:rPr lang="en-GB" sz="1800" dirty="0" err="1"/>
              <a:t>constanta</a:t>
            </a:r>
            <a:r>
              <a:rPr lang="en-GB" sz="1800" dirty="0"/>
              <a:t> </a:t>
            </a:r>
            <a:r>
              <a:rPr lang="en-GB" sz="1800" dirty="0" err="1"/>
              <a:t>în</a:t>
            </a:r>
            <a:r>
              <a:rPr lang="en-GB" sz="1800" dirty="0"/>
              <a:t> </a:t>
            </a:r>
            <a:r>
              <a:rPr lang="en-GB" sz="1800" dirty="0" err="1"/>
              <a:t>calitatea</a:t>
            </a:r>
            <a:r>
              <a:rPr lang="en-GB" sz="1800" dirty="0"/>
              <a:t> </a:t>
            </a:r>
            <a:r>
              <a:rPr lang="en-GB" sz="1800" dirty="0" err="1"/>
              <a:t>prestarii</a:t>
            </a:r>
            <a:r>
              <a:rPr lang="en-GB" sz="1800" dirty="0"/>
              <a:t> </a:t>
            </a:r>
            <a:r>
              <a:rPr lang="en-GB" sz="1800" dirty="0" err="1"/>
              <a:t>serviciilor</a:t>
            </a:r>
            <a:r>
              <a:rPr lang="en-GB" sz="1800" dirty="0"/>
              <a:t>;</a:t>
            </a:r>
          </a:p>
          <a:p>
            <a:pPr algn="just"/>
            <a:r>
              <a:rPr lang="it-IT" sz="1800" dirty="0"/>
              <a:t>Imbunatatirea sistemului de management al organizatiei, in conditii de eficacitate si eficienta;</a:t>
            </a:r>
          </a:p>
          <a:p>
            <a:pPr algn="just"/>
            <a:r>
              <a:rPr lang="it-IT" sz="1800" dirty="0"/>
              <a:t>Furnizori motivati pentru conformare cu reguli controlate. </a:t>
            </a:r>
          </a:p>
          <a:p>
            <a:endParaRPr lang="en-GB" sz="1800" dirty="0"/>
          </a:p>
        </p:txBody>
      </p:sp>
      <p:pic>
        <p:nvPicPr>
          <p:cNvPr id="3" name="Picture 2">
            <a:extLst>
              <a:ext uri="{FF2B5EF4-FFF2-40B4-BE49-F238E27FC236}">
                <a16:creationId xmlns:a16="http://schemas.microsoft.com/office/drawing/2014/main" id="{A2BBCA95-003F-457D-872D-4EBFD71DE4AA}"/>
              </a:ext>
            </a:extLst>
          </p:cNvPr>
          <p:cNvPicPr>
            <a:picLocks noChangeAspect="1"/>
          </p:cNvPicPr>
          <p:nvPr/>
        </p:nvPicPr>
        <p:blipFill>
          <a:blip r:embed="rId4"/>
          <a:stretch>
            <a:fillRect/>
          </a:stretch>
        </p:blipFill>
        <p:spPr>
          <a:xfrm>
            <a:off x="8531441" y="2201662"/>
            <a:ext cx="2861813" cy="2675796"/>
          </a:xfrm>
          <a:prstGeom prst="rect">
            <a:avLst/>
          </a:prstGeom>
        </p:spPr>
      </p:pic>
    </p:spTree>
    <p:extLst>
      <p:ext uri="{BB962C8B-B14F-4D97-AF65-F5344CB8AC3E}">
        <p14:creationId xmlns:p14="http://schemas.microsoft.com/office/powerpoint/2010/main" val="6793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en-GB" b="1" dirty="0"/>
              <a:t>2. PRINCIPII PENTRU IMPLEMENTAREA UNUI SISTEM DE MANAGEMENT CALITATE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68481"/>
            <a:ext cx="11132598" cy="5863702"/>
          </a:xfrm>
        </p:spPr>
        <p:txBody>
          <a:bodyPr>
            <a:noAutofit/>
          </a:bodyPr>
          <a:lstStyle/>
          <a:p>
            <a:pPr marL="0" indent="0">
              <a:lnSpc>
                <a:spcPct val="100000"/>
              </a:lnSpc>
              <a:spcBef>
                <a:spcPts val="0"/>
              </a:spcBef>
              <a:buNone/>
            </a:pPr>
            <a:r>
              <a:rPr lang="en-GB" sz="1600" b="1" dirty="0"/>
              <a:t>2.1. ORIENTAREA CĂTRE CLIENT </a:t>
            </a:r>
          </a:p>
          <a:p>
            <a:pPr marL="0" indent="0">
              <a:lnSpc>
                <a:spcPct val="100000"/>
              </a:lnSpc>
              <a:spcBef>
                <a:spcPts val="0"/>
              </a:spcBef>
              <a:buNone/>
            </a:pPr>
            <a:r>
              <a:rPr lang="en-GB" sz="1600" dirty="0" err="1"/>
              <a:t>Principalul</a:t>
            </a:r>
            <a:r>
              <a:rPr lang="en-GB" sz="1600" dirty="0"/>
              <a:t> </a:t>
            </a:r>
            <a:r>
              <a:rPr lang="en-GB" sz="1600" dirty="0" err="1"/>
              <a:t>obiectiv</a:t>
            </a:r>
            <a:r>
              <a:rPr lang="en-GB" sz="1600" dirty="0"/>
              <a:t> al </a:t>
            </a:r>
            <a:r>
              <a:rPr lang="en-GB" sz="1600" dirty="0" err="1"/>
              <a:t>managementului</a:t>
            </a:r>
            <a:r>
              <a:rPr lang="en-GB" sz="1600" dirty="0"/>
              <a:t> </a:t>
            </a:r>
            <a:r>
              <a:rPr lang="en-GB" sz="1600" dirty="0" err="1"/>
              <a:t>calității</a:t>
            </a:r>
            <a:r>
              <a:rPr lang="en-GB" sz="1600" dirty="0"/>
              <a:t> </a:t>
            </a:r>
            <a:r>
              <a:rPr lang="en-GB" sz="1600" dirty="0" err="1"/>
              <a:t>este</a:t>
            </a:r>
            <a:r>
              <a:rPr lang="en-GB" sz="1600" dirty="0"/>
              <a:t> de a </a:t>
            </a:r>
            <a:r>
              <a:rPr lang="en-GB" sz="1600" dirty="0" err="1"/>
              <a:t>satisface</a:t>
            </a:r>
            <a:r>
              <a:rPr lang="en-GB" sz="1600" dirty="0"/>
              <a:t> </a:t>
            </a:r>
            <a:r>
              <a:rPr lang="en-GB" sz="1600" dirty="0" err="1"/>
              <a:t>cerințele</a:t>
            </a:r>
            <a:r>
              <a:rPr lang="en-GB" sz="1600" dirty="0"/>
              <a:t> </a:t>
            </a:r>
            <a:r>
              <a:rPr lang="en-GB" sz="1600" dirty="0" err="1"/>
              <a:t>clientului</a:t>
            </a:r>
            <a:r>
              <a:rPr lang="en-GB" sz="1600" dirty="0"/>
              <a:t> </a:t>
            </a:r>
            <a:r>
              <a:rPr lang="en-GB" sz="1600" dirty="0" err="1"/>
              <a:t>și</a:t>
            </a:r>
            <a:r>
              <a:rPr lang="en-GB" sz="1600" dirty="0"/>
              <a:t> de a se </a:t>
            </a:r>
            <a:r>
              <a:rPr lang="en-GB" sz="1600" dirty="0" err="1"/>
              <a:t>preocupa</a:t>
            </a:r>
            <a:r>
              <a:rPr lang="en-GB" sz="1600" dirty="0"/>
              <a:t> </a:t>
            </a:r>
            <a:r>
              <a:rPr lang="en-GB" sz="1600" dirty="0" err="1"/>
              <a:t>să</a:t>
            </a:r>
            <a:r>
              <a:rPr lang="en-GB" sz="1600" dirty="0"/>
              <a:t> fie </a:t>
            </a:r>
            <a:r>
              <a:rPr lang="en-GB" sz="1600" dirty="0" err="1"/>
              <a:t>depășite</a:t>
            </a:r>
            <a:r>
              <a:rPr lang="en-GB" sz="1600" dirty="0"/>
              <a:t> </a:t>
            </a:r>
            <a:r>
              <a:rPr lang="en-GB" sz="1600" dirty="0" err="1"/>
              <a:t>așteptările</a:t>
            </a:r>
            <a:r>
              <a:rPr lang="en-GB" sz="1600" dirty="0"/>
              <a:t> </a:t>
            </a:r>
            <a:r>
              <a:rPr lang="en-GB" sz="1600" dirty="0" err="1"/>
              <a:t>clientului</a:t>
            </a:r>
            <a:r>
              <a:rPr lang="en-GB" sz="1600" dirty="0"/>
              <a:t>.</a:t>
            </a:r>
          </a:p>
          <a:p>
            <a:pPr marL="0" indent="0">
              <a:lnSpc>
                <a:spcPct val="100000"/>
              </a:lnSpc>
              <a:spcBef>
                <a:spcPts val="0"/>
              </a:spcBef>
              <a:buNone/>
            </a:pPr>
            <a:endParaRPr lang="en-GB" sz="1600" dirty="0"/>
          </a:p>
          <a:p>
            <a:pPr marL="0" indent="0">
              <a:spcBef>
                <a:spcPts val="0"/>
              </a:spcBef>
              <a:buNone/>
            </a:pPr>
            <a:r>
              <a:rPr lang="en-GB" sz="1600" b="1" dirty="0"/>
              <a:t>2.2.  LEADERSHIP</a:t>
            </a:r>
          </a:p>
          <a:p>
            <a:pPr marL="0" indent="0">
              <a:spcBef>
                <a:spcPts val="0"/>
              </a:spcBef>
              <a:buNone/>
            </a:pPr>
            <a:r>
              <a:rPr lang="en-GB" sz="1600" dirty="0" err="1"/>
              <a:t>Liderii</a:t>
            </a:r>
            <a:r>
              <a:rPr lang="en-GB" sz="1600" dirty="0"/>
              <a:t> de la </a:t>
            </a:r>
            <a:r>
              <a:rPr lang="en-GB" sz="1600" dirty="0" err="1"/>
              <a:t>toate</a:t>
            </a:r>
            <a:r>
              <a:rPr lang="en-GB" sz="1600" dirty="0"/>
              <a:t> </a:t>
            </a:r>
            <a:r>
              <a:rPr lang="en-GB" sz="1600" dirty="0" err="1"/>
              <a:t>nivelurile</a:t>
            </a:r>
            <a:r>
              <a:rPr lang="en-GB" sz="1600" dirty="0"/>
              <a:t> </a:t>
            </a:r>
            <a:r>
              <a:rPr lang="en-GB" sz="1600" dirty="0" err="1"/>
              <a:t>stabilesc</a:t>
            </a:r>
            <a:r>
              <a:rPr lang="en-GB" sz="1600" dirty="0"/>
              <a:t> </a:t>
            </a:r>
            <a:r>
              <a:rPr lang="en-GB" sz="1600" dirty="0" err="1"/>
              <a:t>unitatea</a:t>
            </a:r>
            <a:r>
              <a:rPr lang="en-GB" sz="1600" dirty="0"/>
              <a:t> </a:t>
            </a:r>
            <a:r>
              <a:rPr lang="en-GB" sz="1600" dirty="0" err="1"/>
              <a:t>dintre</a:t>
            </a:r>
            <a:r>
              <a:rPr lang="en-GB" sz="1600" dirty="0"/>
              <a:t> scop </a:t>
            </a:r>
            <a:r>
              <a:rPr lang="en-GB" sz="1600" dirty="0" err="1"/>
              <a:t>și</a:t>
            </a:r>
            <a:r>
              <a:rPr lang="en-GB" sz="1600" dirty="0"/>
              <a:t> </a:t>
            </a:r>
            <a:r>
              <a:rPr lang="en-GB" sz="1600" dirty="0" err="1"/>
              <a:t>orientare</a:t>
            </a:r>
            <a:r>
              <a:rPr lang="en-GB" sz="1600" dirty="0"/>
              <a:t> </a:t>
            </a:r>
            <a:r>
              <a:rPr lang="en-GB" sz="1600" dirty="0" err="1"/>
              <a:t>și</a:t>
            </a:r>
            <a:r>
              <a:rPr lang="en-GB" sz="1600" dirty="0"/>
              <a:t> </a:t>
            </a:r>
            <a:r>
              <a:rPr lang="en-GB" sz="1600" dirty="0" err="1"/>
              <a:t>creează</a:t>
            </a:r>
            <a:r>
              <a:rPr lang="en-GB" sz="1600" dirty="0"/>
              <a:t> </a:t>
            </a:r>
            <a:r>
              <a:rPr lang="en-GB" sz="1600" dirty="0" err="1"/>
              <a:t>condițiile</a:t>
            </a:r>
            <a:r>
              <a:rPr lang="en-GB" sz="1600" dirty="0"/>
              <a:t> </a:t>
            </a:r>
            <a:r>
              <a:rPr lang="en-GB" sz="1600" dirty="0" err="1"/>
              <a:t>în</a:t>
            </a:r>
            <a:r>
              <a:rPr lang="en-GB" sz="1600" dirty="0"/>
              <a:t> care </a:t>
            </a:r>
            <a:r>
              <a:rPr lang="en-GB" sz="1600" dirty="0" err="1"/>
              <a:t>personalul</a:t>
            </a:r>
            <a:r>
              <a:rPr lang="en-GB" sz="1600" dirty="0"/>
              <a:t> </a:t>
            </a:r>
            <a:r>
              <a:rPr lang="en-GB" sz="1600" dirty="0" err="1"/>
              <a:t>este</a:t>
            </a:r>
            <a:r>
              <a:rPr lang="en-GB" sz="1600" dirty="0"/>
              <a:t> </a:t>
            </a:r>
            <a:r>
              <a:rPr lang="en-GB" sz="1600" dirty="0" err="1"/>
              <a:t>implicat</a:t>
            </a:r>
            <a:r>
              <a:rPr lang="en-GB" sz="1600" dirty="0"/>
              <a:t> </a:t>
            </a:r>
            <a:r>
              <a:rPr lang="en-GB" sz="1600" dirty="0" err="1"/>
              <a:t>în</a:t>
            </a:r>
            <a:r>
              <a:rPr lang="en-GB" sz="1600" dirty="0"/>
              <a:t> </a:t>
            </a:r>
            <a:r>
              <a:rPr lang="en-GB" sz="1600" dirty="0" err="1"/>
              <a:t>realizarea</a:t>
            </a:r>
            <a:r>
              <a:rPr lang="en-GB" sz="1600" dirty="0"/>
              <a:t> </a:t>
            </a:r>
            <a:r>
              <a:rPr lang="en-GB" sz="1600" dirty="0" err="1"/>
              <a:t>obiectivelor</a:t>
            </a:r>
            <a:r>
              <a:rPr lang="en-GB" sz="1600" dirty="0"/>
              <a:t> </a:t>
            </a:r>
            <a:r>
              <a:rPr lang="en-GB" sz="1600" dirty="0" err="1"/>
              <a:t>referitoare</a:t>
            </a:r>
            <a:r>
              <a:rPr lang="en-GB" sz="1600" dirty="0"/>
              <a:t> la </a:t>
            </a:r>
            <a:r>
              <a:rPr lang="en-GB" sz="1600" dirty="0" err="1"/>
              <a:t>calitate</a:t>
            </a:r>
            <a:r>
              <a:rPr lang="en-GB" sz="1600" dirty="0"/>
              <a:t> ale </a:t>
            </a:r>
            <a:r>
              <a:rPr lang="en-GB" sz="1600" dirty="0" err="1"/>
              <a:t>organizației</a:t>
            </a:r>
            <a:r>
              <a:rPr lang="en-GB" sz="1600" dirty="0"/>
              <a:t>.</a:t>
            </a:r>
          </a:p>
          <a:p>
            <a:pPr marL="0" indent="0">
              <a:spcBef>
                <a:spcPts val="0"/>
              </a:spcBef>
              <a:buNone/>
            </a:pPr>
            <a:endParaRPr lang="en-GB" sz="1600" dirty="0"/>
          </a:p>
          <a:p>
            <a:pPr marL="0" indent="0">
              <a:spcBef>
                <a:spcPts val="0"/>
              </a:spcBef>
              <a:buNone/>
            </a:pPr>
            <a:r>
              <a:rPr lang="en-GB" sz="1600" b="1" dirty="0"/>
              <a:t>2.3. IMPLICAREA PERSONALULUI</a:t>
            </a:r>
          </a:p>
          <a:p>
            <a:pPr marL="0" indent="0">
              <a:spcBef>
                <a:spcPts val="0"/>
              </a:spcBef>
              <a:buNone/>
            </a:pPr>
            <a:r>
              <a:rPr lang="en-GB" sz="1600" dirty="0"/>
              <a:t>Un personal competent, </a:t>
            </a:r>
            <a:r>
              <a:rPr lang="en-GB" sz="1600" dirty="0" err="1"/>
              <a:t>împuternicit</a:t>
            </a:r>
            <a:r>
              <a:rPr lang="en-GB" sz="1600" dirty="0"/>
              <a:t> </a:t>
            </a:r>
            <a:r>
              <a:rPr lang="en-GB" sz="1600" dirty="0" err="1"/>
              <a:t>și</a:t>
            </a:r>
            <a:r>
              <a:rPr lang="en-GB" sz="1600" dirty="0"/>
              <a:t> </a:t>
            </a:r>
            <a:r>
              <a:rPr lang="en-GB" sz="1600" dirty="0" err="1"/>
              <a:t>deplin</a:t>
            </a:r>
            <a:r>
              <a:rPr lang="en-GB" sz="1600" dirty="0"/>
              <a:t> </a:t>
            </a:r>
            <a:r>
              <a:rPr lang="en-GB" sz="1600" dirty="0" err="1"/>
              <a:t>angajat</a:t>
            </a:r>
            <a:r>
              <a:rPr lang="en-GB" sz="1600" dirty="0"/>
              <a:t>, la </a:t>
            </a:r>
            <a:r>
              <a:rPr lang="en-GB" sz="1600" dirty="0" err="1"/>
              <a:t>toate</a:t>
            </a:r>
            <a:r>
              <a:rPr lang="en-GB" sz="1600" dirty="0"/>
              <a:t> </a:t>
            </a:r>
            <a:r>
              <a:rPr lang="en-GB" sz="1600" dirty="0" err="1"/>
              <a:t>nivelurile</a:t>
            </a:r>
            <a:r>
              <a:rPr lang="en-GB" sz="1600" dirty="0"/>
              <a:t> din </a:t>
            </a:r>
            <a:r>
              <a:rPr lang="en-GB" sz="1600" dirty="0" err="1"/>
              <a:t>organizație</a:t>
            </a:r>
            <a:r>
              <a:rPr lang="en-GB" sz="1600" dirty="0"/>
              <a:t>, </a:t>
            </a:r>
            <a:r>
              <a:rPr lang="en-GB" sz="1600" dirty="0" err="1"/>
              <a:t>este</a:t>
            </a:r>
            <a:r>
              <a:rPr lang="en-GB" sz="1600" dirty="0"/>
              <a:t> </a:t>
            </a:r>
            <a:r>
              <a:rPr lang="en-GB" sz="1600" dirty="0" err="1"/>
              <a:t>esențial</a:t>
            </a:r>
            <a:r>
              <a:rPr lang="en-GB" sz="1600" dirty="0"/>
              <a:t> </a:t>
            </a:r>
            <a:r>
              <a:rPr lang="en-GB" sz="1600" dirty="0" err="1"/>
              <a:t>pentru</a:t>
            </a:r>
            <a:r>
              <a:rPr lang="en-GB" sz="1600" dirty="0"/>
              <a:t> </a:t>
            </a:r>
            <a:r>
              <a:rPr lang="en-GB" sz="1600" dirty="0" err="1"/>
              <a:t>creșterea</a:t>
            </a:r>
            <a:r>
              <a:rPr lang="en-GB" sz="1600" dirty="0"/>
              <a:t> </a:t>
            </a:r>
            <a:r>
              <a:rPr lang="en-GB" sz="1600" dirty="0" err="1"/>
              <a:t>capabilității</a:t>
            </a:r>
            <a:r>
              <a:rPr lang="en-GB" sz="1600" dirty="0"/>
              <a:t> </a:t>
            </a:r>
            <a:r>
              <a:rPr lang="en-GB" sz="1600" dirty="0" err="1"/>
              <a:t>organizației</a:t>
            </a:r>
            <a:r>
              <a:rPr lang="en-GB" sz="1600" dirty="0"/>
              <a:t> de a </a:t>
            </a:r>
            <a:r>
              <a:rPr lang="en-GB" sz="1600" dirty="0" err="1"/>
              <a:t>crea</a:t>
            </a:r>
            <a:r>
              <a:rPr lang="en-GB" sz="1600" dirty="0"/>
              <a:t> </a:t>
            </a:r>
            <a:r>
              <a:rPr lang="en-GB" sz="1600" dirty="0" err="1"/>
              <a:t>și</a:t>
            </a:r>
            <a:r>
              <a:rPr lang="en-GB" sz="1600" dirty="0"/>
              <a:t> </a:t>
            </a:r>
            <a:r>
              <a:rPr lang="en-GB" sz="1600" dirty="0" err="1"/>
              <a:t>furniza</a:t>
            </a:r>
            <a:r>
              <a:rPr lang="en-GB" sz="1600" dirty="0"/>
              <a:t> </a:t>
            </a:r>
            <a:r>
              <a:rPr lang="en-GB" sz="1600" dirty="0" err="1"/>
              <a:t>valoare</a:t>
            </a:r>
            <a:r>
              <a:rPr lang="en-GB" sz="1600" dirty="0"/>
              <a:t>.</a:t>
            </a:r>
          </a:p>
          <a:p>
            <a:pPr marL="0" indent="0">
              <a:spcBef>
                <a:spcPts val="0"/>
              </a:spcBef>
              <a:buNone/>
            </a:pPr>
            <a:endParaRPr lang="en-GB" sz="1600" dirty="0"/>
          </a:p>
          <a:p>
            <a:pPr marL="0" indent="0">
              <a:spcBef>
                <a:spcPts val="0"/>
              </a:spcBef>
              <a:buNone/>
            </a:pPr>
            <a:r>
              <a:rPr lang="en-GB" sz="1600" b="1" dirty="0"/>
              <a:t>2.4. ABORDAREA PE BAZĂ DE PROCES</a:t>
            </a:r>
          </a:p>
          <a:p>
            <a:pPr marL="0" indent="0">
              <a:spcBef>
                <a:spcPts val="0"/>
              </a:spcBef>
              <a:buNone/>
            </a:pPr>
            <a:r>
              <a:rPr lang="en-GB" sz="1600" dirty="0" err="1"/>
              <a:t>Rezultate</a:t>
            </a:r>
            <a:r>
              <a:rPr lang="en-GB" sz="1600" dirty="0"/>
              <a:t> </a:t>
            </a:r>
            <a:r>
              <a:rPr lang="en-GB" sz="1600" dirty="0" err="1"/>
              <a:t>consecvente</a:t>
            </a:r>
            <a:r>
              <a:rPr lang="en-GB" sz="1600" dirty="0"/>
              <a:t> </a:t>
            </a:r>
            <a:r>
              <a:rPr lang="en-GB" sz="1600" dirty="0" err="1"/>
              <a:t>și</a:t>
            </a:r>
            <a:r>
              <a:rPr lang="en-GB" sz="1600" dirty="0"/>
              <a:t> </a:t>
            </a:r>
            <a:r>
              <a:rPr lang="en-GB" sz="1600" dirty="0" err="1"/>
              <a:t>predictibile</a:t>
            </a:r>
            <a:r>
              <a:rPr lang="en-GB" sz="1600" dirty="0"/>
              <a:t> sunt </a:t>
            </a:r>
            <a:r>
              <a:rPr lang="en-GB" sz="1600" dirty="0" err="1"/>
              <a:t>obținute</a:t>
            </a:r>
            <a:r>
              <a:rPr lang="en-GB" sz="1600" dirty="0"/>
              <a:t> </a:t>
            </a:r>
            <a:r>
              <a:rPr lang="en-GB" sz="1600" dirty="0" err="1"/>
              <a:t>mai</a:t>
            </a:r>
            <a:r>
              <a:rPr lang="en-GB" sz="1600" dirty="0"/>
              <a:t> </a:t>
            </a:r>
            <a:r>
              <a:rPr lang="en-GB" sz="1600" dirty="0" err="1"/>
              <a:t>eficace</a:t>
            </a:r>
            <a:r>
              <a:rPr lang="en-GB" sz="1600" dirty="0"/>
              <a:t> </a:t>
            </a:r>
            <a:r>
              <a:rPr lang="en-GB" sz="1600" dirty="0" err="1"/>
              <a:t>și</a:t>
            </a:r>
            <a:r>
              <a:rPr lang="en-GB" sz="1600" dirty="0"/>
              <a:t> </a:t>
            </a:r>
            <a:r>
              <a:rPr lang="en-GB" sz="1600" dirty="0" err="1"/>
              <a:t>mai</a:t>
            </a:r>
            <a:r>
              <a:rPr lang="en-GB" sz="1600" dirty="0"/>
              <a:t> </a:t>
            </a:r>
            <a:r>
              <a:rPr lang="en-GB" sz="1600" dirty="0" err="1"/>
              <a:t>eficient</a:t>
            </a:r>
            <a:r>
              <a:rPr lang="en-GB" sz="1600" dirty="0"/>
              <a:t> </a:t>
            </a:r>
            <a:r>
              <a:rPr lang="en-GB" sz="1600" dirty="0" err="1"/>
              <a:t>atunci</a:t>
            </a:r>
            <a:r>
              <a:rPr lang="en-GB" sz="1600" dirty="0"/>
              <a:t> </a:t>
            </a:r>
            <a:r>
              <a:rPr lang="en-GB" sz="1600" dirty="0" err="1"/>
              <a:t>când</a:t>
            </a:r>
            <a:r>
              <a:rPr lang="en-GB" sz="1600" dirty="0"/>
              <a:t> </a:t>
            </a:r>
            <a:r>
              <a:rPr lang="en-GB" sz="1600" dirty="0" err="1"/>
              <a:t>activitățile</a:t>
            </a:r>
            <a:r>
              <a:rPr lang="en-GB" sz="1600" dirty="0"/>
              <a:t> sunt </a:t>
            </a:r>
            <a:r>
              <a:rPr lang="en-GB" sz="1600" dirty="0" err="1"/>
              <a:t>înțelese</a:t>
            </a:r>
            <a:r>
              <a:rPr lang="en-GB" sz="1600" dirty="0"/>
              <a:t> </a:t>
            </a:r>
            <a:r>
              <a:rPr lang="en-GB" sz="1600" dirty="0" err="1"/>
              <a:t>și</a:t>
            </a:r>
            <a:r>
              <a:rPr lang="en-GB" sz="1600" dirty="0"/>
              <a:t> </a:t>
            </a:r>
            <a:r>
              <a:rPr lang="en-GB" sz="1600" dirty="0" err="1"/>
              <a:t>conduse</a:t>
            </a:r>
            <a:r>
              <a:rPr lang="en-GB" sz="1600" dirty="0"/>
              <a:t> ca </a:t>
            </a:r>
            <a:r>
              <a:rPr lang="en-GB" sz="1600" dirty="0" err="1"/>
              <a:t>procese</a:t>
            </a:r>
            <a:r>
              <a:rPr lang="en-GB" sz="1600" dirty="0"/>
              <a:t> corelate care </a:t>
            </a:r>
            <a:r>
              <a:rPr lang="en-GB" sz="1600" dirty="0" err="1"/>
              <a:t>funcționează</a:t>
            </a:r>
            <a:r>
              <a:rPr lang="en-GB" sz="1600" dirty="0"/>
              <a:t> ca un </a:t>
            </a:r>
            <a:r>
              <a:rPr lang="en-GB" sz="1600" dirty="0" err="1"/>
              <a:t>sistem</a:t>
            </a:r>
            <a:r>
              <a:rPr lang="en-GB" sz="1600" dirty="0"/>
              <a:t> </a:t>
            </a:r>
            <a:r>
              <a:rPr lang="en-GB" sz="1600" dirty="0" err="1"/>
              <a:t>coerent</a:t>
            </a:r>
            <a:r>
              <a:rPr lang="en-GB" sz="1600" dirty="0"/>
              <a:t>.</a:t>
            </a:r>
          </a:p>
          <a:p>
            <a:pPr marL="0" indent="0">
              <a:spcBef>
                <a:spcPts val="0"/>
              </a:spcBef>
              <a:buNone/>
            </a:pPr>
            <a:endParaRPr lang="en-GB" sz="1600" dirty="0"/>
          </a:p>
          <a:p>
            <a:pPr marL="0" indent="0">
              <a:lnSpc>
                <a:spcPct val="100000"/>
              </a:lnSpc>
              <a:spcBef>
                <a:spcPts val="0"/>
              </a:spcBef>
              <a:buNone/>
            </a:pPr>
            <a:r>
              <a:rPr lang="en-GB" sz="1600" b="1" dirty="0"/>
              <a:t>2.5. ÎMBUNĂTĂȚIRE</a:t>
            </a:r>
          </a:p>
          <a:p>
            <a:pPr marL="0" indent="0">
              <a:lnSpc>
                <a:spcPct val="100000"/>
              </a:lnSpc>
              <a:spcBef>
                <a:spcPts val="0"/>
              </a:spcBef>
              <a:buNone/>
            </a:pPr>
            <a:r>
              <a:rPr lang="en-GB" sz="1600" dirty="0" err="1"/>
              <a:t>Organizațiile</a:t>
            </a:r>
            <a:r>
              <a:rPr lang="en-GB" sz="1600" dirty="0"/>
              <a:t> de </a:t>
            </a:r>
            <a:r>
              <a:rPr lang="en-GB" sz="1600" dirty="0" err="1"/>
              <a:t>succes</a:t>
            </a:r>
            <a:r>
              <a:rPr lang="en-GB" sz="1600" dirty="0"/>
              <a:t> sunt orientate permanent </a:t>
            </a:r>
            <a:r>
              <a:rPr lang="en-GB" sz="1600" dirty="0" err="1"/>
              <a:t>spre</a:t>
            </a:r>
            <a:r>
              <a:rPr lang="en-GB" sz="1600" dirty="0"/>
              <a:t> </a:t>
            </a:r>
            <a:r>
              <a:rPr lang="en-GB" sz="1600" dirty="0" err="1"/>
              <a:t>îmbunătățire</a:t>
            </a:r>
            <a:r>
              <a:rPr lang="en-GB" sz="1600" dirty="0"/>
              <a:t>.</a:t>
            </a:r>
          </a:p>
          <a:p>
            <a:pPr marL="0" indent="0">
              <a:lnSpc>
                <a:spcPct val="100000"/>
              </a:lnSpc>
              <a:spcBef>
                <a:spcPts val="0"/>
              </a:spcBef>
              <a:buNone/>
            </a:pPr>
            <a:endParaRPr lang="en-GB" sz="1600" dirty="0"/>
          </a:p>
          <a:p>
            <a:pPr marL="0" indent="0">
              <a:spcBef>
                <a:spcPts val="0"/>
              </a:spcBef>
              <a:buNone/>
            </a:pPr>
            <a:r>
              <a:rPr lang="en-GB" sz="1600" b="1" dirty="0"/>
              <a:t>2.6. LUAREA DE DECIZII PE BAZĂ DE DOVEZI</a:t>
            </a:r>
          </a:p>
          <a:p>
            <a:pPr marL="0" indent="0">
              <a:spcBef>
                <a:spcPts val="0"/>
              </a:spcBef>
              <a:buNone/>
            </a:pPr>
            <a:r>
              <a:rPr lang="en-GB" sz="1600" dirty="0" err="1"/>
              <a:t>Deciziile</a:t>
            </a:r>
            <a:r>
              <a:rPr lang="en-GB" sz="1600" dirty="0"/>
              <a:t> </a:t>
            </a:r>
            <a:r>
              <a:rPr lang="en-GB" sz="1600" dirty="0" err="1"/>
              <a:t>bazate</a:t>
            </a:r>
            <a:r>
              <a:rPr lang="en-GB" sz="1600" dirty="0"/>
              <a:t> pe </a:t>
            </a:r>
            <a:r>
              <a:rPr lang="en-GB" sz="1600" dirty="0" err="1"/>
              <a:t>analiza</a:t>
            </a:r>
            <a:r>
              <a:rPr lang="en-GB" sz="1600" dirty="0"/>
              <a:t> </a:t>
            </a:r>
            <a:r>
              <a:rPr lang="en-GB" sz="1600" dirty="0" err="1"/>
              <a:t>și</a:t>
            </a:r>
            <a:r>
              <a:rPr lang="en-GB" sz="1600" dirty="0"/>
              <a:t> </a:t>
            </a:r>
            <a:r>
              <a:rPr lang="en-GB" sz="1600" dirty="0" err="1"/>
              <a:t>evaluarea</a:t>
            </a:r>
            <a:r>
              <a:rPr lang="en-GB" sz="1600" dirty="0"/>
              <a:t> </a:t>
            </a:r>
            <a:r>
              <a:rPr lang="en-GB" sz="1600" dirty="0" err="1"/>
              <a:t>datelor</a:t>
            </a:r>
            <a:r>
              <a:rPr lang="en-GB" sz="1600" dirty="0"/>
              <a:t> </a:t>
            </a:r>
            <a:r>
              <a:rPr lang="en-GB" sz="1600" dirty="0" err="1"/>
              <a:t>și</a:t>
            </a:r>
            <a:r>
              <a:rPr lang="en-GB" sz="1600" dirty="0"/>
              <a:t> </a:t>
            </a:r>
            <a:r>
              <a:rPr lang="en-GB" sz="1600" dirty="0" err="1"/>
              <a:t>informațiilor</a:t>
            </a:r>
            <a:r>
              <a:rPr lang="en-GB" sz="1600" dirty="0"/>
              <a:t> au </a:t>
            </a:r>
            <a:r>
              <a:rPr lang="en-GB" sz="1600" dirty="0" err="1"/>
              <a:t>probabilitate</a:t>
            </a:r>
            <a:r>
              <a:rPr lang="en-GB" sz="1600" dirty="0"/>
              <a:t> </a:t>
            </a:r>
            <a:r>
              <a:rPr lang="en-GB" sz="1600" dirty="0" err="1"/>
              <a:t>mai</a:t>
            </a:r>
            <a:r>
              <a:rPr lang="en-GB" sz="1600" dirty="0"/>
              <a:t> mare </a:t>
            </a:r>
            <a:r>
              <a:rPr lang="en-GB" sz="1600" dirty="0" err="1"/>
              <a:t>să</a:t>
            </a:r>
            <a:r>
              <a:rPr lang="en-GB" sz="1600" dirty="0"/>
              <a:t> </a:t>
            </a:r>
            <a:r>
              <a:rPr lang="en-GB" sz="1600" dirty="0" err="1"/>
              <a:t>producă</a:t>
            </a:r>
            <a:r>
              <a:rPr lang="en-GB" sz="1600" dirty="0"/>
              <a:t> </a:t>
            </a:r>
            <a:r>
              <a:rPr lang="en-GB" sz="1600" dirty="0" err="1"/>
              <a:t>rezultatele</a:t>
            </a:r>
            <a:r>
              <a:rPr lang="en-GB" sz="1600" dirty="0"/>
              <a:t> </a:t>
            </a:r>
            <a:r>
              <a:rPr lang="en-GB" sz="1600" dirty="0" err="1"/>
              <a:t>dorite</a:t>
            </a:r>
            <a:r>
              <a:rPr lang="en-GB" sz="1600" dirty="0"/>
              <a:t>.</a:t>
            </a:r>
          </a:p>
          <a:p>
            <a:pPr marL="0" indent="0">
              <a:spcBef>
                <a:spcPts val="0"/>
              </a:spcBef>
              <a:buNone/>
            </a:pPr>
            <a:endParaRPr lang="en-GB" sz="1600" dirty="0"/>
          </a:p>
          <a:p>
            <a:pPr marL="0" indent="0">
              <a:spcBef>
                <a:spcPts val="0"/>
              </a:spcBef>
              <a:buNone/>
            </a:pPr>
            <a:r>
              <a:rPr lang="en-GB" sz="1600" b="1" dirty="0"/>
              <a:t>2.7. MANAGEMENTUL RELAȚIILOR</a:t>
            </a:r>
          </a:p>
          <a:p>
            <a:pPr marL="0" indent="0">
              <a:spcBef>
                <a:spcPts val="0"/>
              </a:spcBef>
              <a:buNone/>
            </a:pPr>
            <a:r>
              <a:rPr lang="en-GB" sz="1600" dirty="0" err="1"/>
              <a:t>Pentru</a:t>
            </a:r>
            <a:r>
              <a:rPr lang="en-GB" sz="1600" dirty="0"/>
              <a:t> </a:t>
            </a:r>
            <a:r>
              <a:rPr lang="en-GB" sz="1600" dirty="0" err="1"/>
              <a:t>succesul</a:t>
            </a:r>
            <a:r>
              <a:rPr lang="en-GB" sz="1600" dirty="0"/>
              <a:t> </a:t>
            </a:r>
            <a:r>
              <a:rPr lang="en-GB" sz="1600" dirty="0" err="1"/>
              <a:t>durabil</a:t>
            </a:r>
            <a:r>
              <a:rPr lang="en-GB" sz="1600" dirty="0"/>
              <a:t>, </a:t>
            </a:r>
            <a:r>
              <a:rPr lang="en-GB" sz="1600" dirty="0" err="1"/>
              <a:t>organizațiile</a:t>
            </a:r>
            <a:r>
              <a:rPr lang="en-GB" sz="1600" dirty="0"/>
              <a:t> </a:t>
            </a:r>
            <a:r>
              <a:rPr lang="en-GB" sz="1600" dirty="0" err="1"/>
              <a:t>își</a:t>
            </a:r>
            <a:r>
              <a:rPr lang="en-GB" sz="1600" dirty="0"/>
              <a:t> </a:t>
            </a:r>
            <a:r>
              <a:rPr lang="en-GB" sz="1600" dirty="0" err="1"/>
              <a:t>gestionează</a:t>
            </a:r>
            <a:r>
              <a:rPr lang="en-GB" sz="1600" dirty="0"/>
              <a:t> </a:t>
            </a:r>
            <a:r>
              <a:rPr lang="en-GB" sz="1600" dirty="0" err="1"/>
              <a:t>relațiile</a:t>
            </a:r>
            <a:r>
              <a:rPr lang="en-GB" sz="1600" dirty="0"/>
              <a:t> cu </a:t>
            </a:r>
            <a:r>
              <a:rPr lang="en-GB" sz="1600" dirty="0" err="1"/>
              <a:t>părțile</a:t>
            </a:r>
            <a:r>
              <a:rPr lang="en-GB" sz="1600" dirty="0"/>
              <a:t> </a:t>
            </a:r>
            <a:r>
              <a:rPr lang="en-GB" sz="1600" dirty="0" err="1"/>
              <a:t>interesate</a:t>
            </a:r>
            <a:r>
              <a:rPr lang="en-GB" sz="1600" dirty="0"/>
              <a:t>, cum </a:t>
            </a:r>
            <a:r>
              <a:rPr lang="en-GB" sz="1600" dirty="0" err="1"/>
              <a:t>ar</a:t>
            </a:r>
            <a:r>
              <a:rPr lang="en-GB" sz="1600" dirty="0"/>
              <a:t> fi </a:t>
            </a:r>
            <a:r>
              <a:rPr lang="en-GB" sz="1600" dirty="0" err="1"/>
              <a:t>furnizorii</a:t>
            </a:r>
            <a:r>
              <a:rPr lang="en-GB" sz="1600" dirty="0"/>
              <a:t>.</a:t>
            </a:r>
          </a:p>
          <a:p>
            <a:pPr marL="0" indent="0">
              <a:buNone/>
            </a:pPr>
            <a:endParaRPr lang="en-GB" sz="1600" dirty="0"/>
          </a:p>
        </p:txBody>
      </p:sp>
      <p:pic>
        <p:nvPicPr>
          <p:cNvPr id="5" name="Picture 4">
            <a:extLst>
              <a:ext uri="{FF2B5EF4-FFF2-40B4-BE49-F238E27FC236}">
                <a16:creationId xmlns:a16="http://schemas.microsoft.com/office/drawing/2014/main" id="{DF74416C-2DEF-430E-AF94-7869AAEAF9D9}"/>
              </a:ext>
            </a:extLst>
          </p:cNvPr>
          <p:cNvPicPr>
            <a:picLocks noChangeAspect="1"/>
          </p:cNvPicPr>
          <p:nvPr/>
        </p:nvPicPr>
        <p:blipFill>
          <a:blip r:embed="rId4"/>
          <a:stretch>
            <a:fillRect/>
          </a:stretch>
        </p:blipFill>
        <p:spPr>
          <a:xfrm>
            <a:off x="9410071" y="4158264"/>
            <a:ext cx="1947420" cy="1299779"/>
          </a:xfrm>
          <a:prstGeom prst="rect">
            <a:avLst/>
          </a:prstGeom>
        </p:spPr>
      </p:pic>
    </p:spTree>
    <p:extLst>
      <p:ext uri="{BB962C8B-B14F-4D97-AF65-F5344CB8AC3E}">
        <p14:creationId xmlns:p14="http://schemas.microsoft.com/office/powerpoint/2010/main" val="406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3</a:t>
            </a:r>
            <a:r>
              <a:rPr lang="en-GB" b="1" dirty="0"/>
              <a:t>. PREZENTAREA CERINTELOR ISO 9001:2015</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84" y="6689564"/>
            <a:ext cx="419406" cy="16843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39C0772-6F03-4434-B2E7-C1F59A297779}"/>
              </a:ext>
            </a:extLst>
          </p:cNvPr>
          <p:cNvSpPr>
            <a:spLocks noGrp="1"/>
          </p:cNvSpPr>
          <p:nvPr>
            <p:ph idx="1"/>
          </p:nvPr>
        </p:nvSpPr>
        <p:spPr>
          <a:xfrm>
            <a:off x="497150" y="968481"/>
            <a:ext cx="11132598" cy="5863702"/>
          </a:xfrm>
        </p:spPr>
        <p:txBody>
          <a:bodyPr>
            <a:noAutofit/>
          </a:bodyPr>
          <a:lstStyle/>
          <a:p>
            <a:pPr marL="0" indent="0" algn="ctr">
              <a:buNone/>
            </a:pPr>
            <a:r>
              <a:rPr lang="en-GB" sz="1600" dirty="0" err="1"/>
              <a:t>Structura</a:t>
            </a:r>
            <a:r>
              <a:rPr lang="en-GB" sz="1600" dirty="0"/>
              <a:t> </a:t>
            </a:r>
            <a:r>
              <a:rPr lang="en-GB" sz="1600" dirty="0" err="1"/>
              <a:t>standardului</a:t>
            </a:r>
            <a:r>
              <a:rPr lang="en-GB" sz="1600" dirty="0"/>
              <a:t> ISO 9001:2015 </a:t>
            </a:r>
            <a:r>
              <a:rPr lang="en-GB" sz="1600" dirty="0" err="1"/>
              <a:t>este</a:t>
            </a:r>
            <a:r>
              <a:rPr lang="en-GB" sz="1600" dirty="0"/>
              <a:t> </a:t>
            </a:r>
            <a:r>
              <a:rPr lang="en-GB" sz="1600" dirty="0" err="1"/>
              <a:t>construită</a:t>
            </a:r>
            <a:r>
              <a:rPr lang="en-GB" sz="1600" dirty="0"/>
              <a:t> </a:t>
            </a:r>
            <a:r>
              <a:rPr lang="en-GB" sz="1600" dirty="0" err="1"/>
              <a:t>în</a:t>
            </a:r>
            <a:r>
              <a:rPr lang="en-GB" sz="1600" dirty="0"/>
              <a:t> </a:t>
            </a:r>
            <a:r>
              <a:rPr lang="en-GB" sz="1600" dirty="0" err="1"/>
              <a:t>jurul</a:t>
            </a:r>
            <a:r>
              <a:rPr lang="en-GB" sz="1600" dirty="0"/>
              <a:t> </a:t>
            </a:r>
            <a:r>
              <a:rPr lang="en-GB" sz="1600" dirty="0" err="1"/>
              <a:t>ciclului</a:t>
            </a:r>
            <a:r>
              <a:rPr lang="en-GB" sz="1600" dirty="0"/>
              <a:t> PDCA:</a:t>
            </a:r>
          </a:p>
          <a:p>
            <a:pPr marL="0" indent="0" algn="ctr">
              <a:buNone/>
            </a:pPr>
            <a:endParaRPr lang="en-GB" sz="1600" dirty="0"/>
          </a:p>
        </p:txBody>
      </p:sp>
      <p:grpSp>
        <p:nvGrpSpPr>
          <p:cNvPr id="7" name="Group 6">
            <a:extLst>
              <a:ext uri="{FF2B5EF4-FFF2-40B4-BE49-F238E27FC236}">
                <a16:creationId xmlns:a16="http://schemas.microsoft.com/office/drawing/2014/main" id="{7E19ACD8-E76A-4CC0-8E40-ECF81C4FCE11}"/>
              </a:ext>
            </a:extLst>
          </p:cNvPr>
          <p:cNvGrpSpPr/>
          <p:nvPr/>
        </p:nvGrpSpPr>
        <p:grpSpPr>
          <a:xfrm>
            <a:off x="1310327" y="1506248"/>
            <a:ext cx="9281158" cy="4803074"/>
            <a:chOff x="1642263" y="1461640"/>
            <a:chExt cx="8949221" cy="4847681"/>
          </a:xfrm>
        </p:grpSpPr>
        <p:grpSp>
          <p:nvGrpSpPr>
            <p:cNvPr id="8" name="Group 7">
              <a:extLst>
                <a:ext uri="{FF2B5EF4-FFF2-40B4-BE49-F238E27FC236}">
                  <a16:creationId xmlns:a16="http://schemas.microsoft.com/office/drawing/2014/main" id="{5FC349A2-70D8-45EC-B330-3FDD9F10BD04}"/>
                </a:ext>
              </a:extLst>
            </p:cNvPr>
            <p:cNvGrpSpPr/>
            <p:nvPr/>
          </p:nvGrpSpPr>
          <p:grpSpPr>
            <a:xfrm>
              <a:off x="1642263" y="2118619"/>
              <a:ext cx="4869412" cy="4190702"/>
              <a:chOff x="1135395" y="1633716"/>
              <a:chExt cx="4337319" cy="3488476"/>
            </a:xfrm>
            <a:solidFill>
              <a:schemeClr val="accent2">
                <a:lumMod val="20000"/>
                <a:lumOff val="80000"/>
              </a:schemeClr>
            </a:solidFill>
            <a:effectLst/>
          </p:grpSpPr>
          <p:sp>
            <p:nvSpPr>
              <p:cNvPr id="61" name="Rectangle 4">
                <a:extLst>
                  <a:ext uri="{FF2B5EF4-FFF2-40B4-BE49-F238E27FC236}">
                    <a16:creationId xmlns:a16="http://schemas.microsoft.com/office/drawing/2014/main" id="{93D254B4-3310-4134-9715-D7B187A3B89F}"/>
                  </a:ext>
                </a:extLst>
              </p:cNvPr>
              <p:cNvSpPr>
                <a:spLocks noChangeArrowheads="1"/>
              </p:cNvSpPr>
              <p:nvPr/>
            </p:nvSpPr>
            <p:spPr bwMode="auto">
              <a:xfrm>
                <a:off x="1135395" y="1633716"/>
                <a:ext cx="828100" cy="503237"/>
              </a:xfrm>
              <a:prstGeom prst="roundRect">
                <a:avLst/>
              </a:prstGeom>
              <a:solidFill>
                <a:schemeClr val="accent5">
                  <a:lumMod val="40000"/>
                  <a:lumOff val="6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defTabSz="400050">
                  <a:lnSpc>
                    <a:spcPct val="90000"/>
                  </a:lnSpc>
                  <a:spcBef>
                    <a:spcPct val="0"/>
                  </a:spcBef>
                  <a:spcAft>
                    <a:spcPct val="35000"/>
                  </a:spcAft>
                </a:pPr>
                <a:r>
                  <a:rPr lang="en-GB" sz="800" b="1" dirty="0">
                    <a:solidFill>
                      <a:schemeClr val="tx1"/>
                    </a:solidFill>
                  </a:rPr>
                  <a:t>4. </a:t>
                </a:r>
              </a:p>
              <a:p>
                <a:pPr algn="ctr" defTabSz="400050">
                  <a:lnSpc>
                    <a:spcPct val="90000"/>
                  </a:lnSpc>
                  <a:spcBef>
                    <a:spcPct val="0"/>
                  </a:spcBef>
                  <a:spcAft>
                    <a:spcPct val="35000"/>
                  </a:spcAft>
                </a:pPr>
                <a:r>
                  <a:rPr lang="en-GB" sz="800" b="1" dirty="0">
                    <a:solidFill>
                      <a:schemeClr val="tx1"/>
                    </a:solidFill>
                  </a:rPr>
                  <a:t>CONTEXTUL ORGANIZATIEI</a:t>
                </a:r>
              </a:p>
            </p:txBody>
          </p:sp>
          <p:sp>
            <p:nvSpPr>
              <p:cNvPr id="62" name="Rectangle 5">
                <a:extLst>
                  <a:ext uri="{FF2B5EF4-FFF2-40B4-BE49-F238E27FC236}">
                    <a16:creationId xmlns:a16="http://schemas.microsoft.com/office/drawing/2014/main" id="{85B683C7-C4B4-4FBB-9C80-C201A69D13F8}"/>
                  </a:ext>
                </a:extLst>
              </p:cNvPr>
              <p:cNvSpPr>
                <a:spLocks noChangeArrowheads="1"/>
              </p:cNvSpPr>
              <p:nvPr/>
            </p:nvSpPr>
            <p:spPr bwMode="auto">
              <a:xfrm>
                <a:off x="1654243" y="2239293"/>
                <a:ext cx="803914" cy="503237"/>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Intelegerea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organizatiei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 </a:t>
                </a:r>
                <a:r>
                  <a:rPr lang="en-US" sz="800" dirty="0" err="1">
                    <a:solidFill>
                      <a:schemeClr val="tx1"/>
                    </a:solidFill>
                    <a:latin typeface="Frutiger LT 55 Roman" pitchFamily="34" charset="0"/>
                    <a:cs typeface="Tahoma" pitchFamily="34" charset="0"/>
                  </a:rPr>
                  <a:t>contextului</a:t>
                </a:r>
                <a:r>
                  <a:rPr lang="en-US" sz="800" dirty="0">
                    <a:solidFill>
                      <a:schemeClr val="tx1"/>
                    </a:solidFill>
                    <a:latin typeface="Frutiger LT 55 Roman" pitchFamily="34" charset="0"/>
                    <a:cs typeface="Tahoma" pitchFamily="34" charset="0"/>
                  </a:rPr>
                  <a:t> in care </a:t>
                </a:r>
                <a:r>
                  <a:rPr lang="en-US" sz="800" dirty="0" err="1">
                    <a:solidFill>
                      <a:schemeClr val="tx1"/>
                    </a:solidFill>
                    <a:latin typeface="Frutiger LT 55 Roman" pitchFamily="34" charset="0"/>
                    <a:cs typeface="Tahoma" pitchFamily="34" charset="0"/>
                  </a:rPr>
                  <a:t>activeaza</a:t>
                </a:r>
                <a:endParaRPr lang="en-US" sz="800" dirty="0">
                  <a:solidFill>
                    <a:schemeClr val="tx1"/>
                  </a:solidFill>
                  <a:latin typeface="Frutiger LT 55 Roman" pitchFamily="34" charset="0"/>
                  <a:cs typeface="Tahoma" pitchFamily="34" charset="0"/>
                </a:endParaRPr>
              </a:p>
            </p:txBody>
          </p:sp>
          <p:sp>
            <p:nvSpPr>
              <p:cNvPr id="63" name="Rectangle 6">
                <a:extLst>
                  <a:ext uri="{FF2B5EF4-FFF2-40B4-BE49-F238E27FC236}">
                    <a16:creationId xmlns:a16="http://schemas.microsoft.com/office/drawing/2014/main" id="{1DD1E81D-D05F-43CC-9665-3255972FCDB1}"/>
                  </a:ext>
                </a:extLst>
              </p:cNvPr>
              <p:cNvSpPr>
                <a:spLocks noChangeArrowheads="1"/>
              </p:cNvSpPr>
              <p:nvPr/>
            </p:nvSpPr>
            <p:spPr bwMode="auto">
              <a:xfrm>
                <a:off x="1654243" y="2834606"/>
                <a:ext cx="803914"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Intelegerea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necesitatilor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asteptarilor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pertilor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interesate</a:t>
                </a:r>
                <a:endParaRPr lang="en-US" sz="800" dirty="0">
                  <a:solidFill>
                    <a:schemeClr val="tx1"/>
                  </a:solidFill>
                  <a:latin typeface="Frutiger LT 55 Roman" pitchFamily="34" charset="0"/>
                  <a:cs typeface="Tahoma" pitchFamily="34" charset="0"/>
                </a:endParaRPr>
              </a:p>
            </p:txBody>
          </p:sp>
          <p:sp>
            <p:nvSpPr>
              <p:cNvPr id="64" name="Rectangle 7">
                <a:extLst>
                  <a:ext uri="{FF2B5EF4-FFF2-40B4-BE49-F238E27FC236}">
                    <a16:creationId xmlns:a16="http://schemas.microsoft.com/office/drawing/2014/main" id="{875E455B-A9DE-4BB7-AFCC-84DC79BB3C5A}"/>
                  </a:ext>
                </a:extLst>
              </p:cNvPr>
              <p:cNvSpPr>
                <a:spLocks noChangeArrowheads="1"/>
              </p:cNvSpPr>
              <p:nvPr/>
            </p:nvSpPr>
            <p:spPr bwMode="auto">
              <a:xfrm>
                <a:off x="1654243" y="3431504"/>
                <a:ext cx="803914" cy="72023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endParaRPr lang="en-US" sz="800" b="1" dirty="0">
                  <a:solidFill>
                    <a:schemeClr val="tx1"/>
                  </a:solidFill>
                  <a:latin typeface="Frutiger LT 45 Light" pitchFamily="34" charset="0"/>
                  <a:cs typeface="Tahoma" pitchFamily="34" charset="0"/>
                </a:endParaRPr>
              </a:p>
              <a:p>
                <a:pPr algn="ctr"/>
                <a:r>
                  <a:rPr lang="en-US" sz="800" dirty="0" err="1">
                    <a:solidFill>
                      <a:schemeClr val="tx1"/>
                    </a:solidFill>
                    <a:latin typeface="Frutiger LT 55 Roman" pitchFamily="34" charset="0"/>
                    <a:cs typeface="Tahoma" pitchFamily="34" charset="0"/>
                  </a:rPr>
                  <a:t>Determinarea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domeniului</a:t>
                </a:r>
                <a:r>
                  <a:rPr lang="en-US" sz="800" dirty="0">
                    <a:solidFill>
                      <a:schemeClr val="tx1"/>
                    </a:solidFill>
                    <a:latin typeface="Frutiger LT 55 Roman" pitchFamily="34" charset="0"/>
                    <a:cs typeface="Tahoma" pitchFamily="34" charset="0"/>
                  </a:rPr>
                  <a:t> de </a:t>
                </a:r>
                <a:r>
                  <a:rPr lang="en-US" sz="800" dirty="0" err="1">
                    <a:solidFill>
                      <a:schemeClr val="tx1"/>
                    </a:solidFill>
                    <a:latin typeface="Frutiger LT 55 Roman" pitchFamily="34" charset="0"/>
                    <a:cs typeface="Tahoma" pitchFamily="34" charset="0"/>
                  </a:rPr>
                  <a:t>aplicare</a:t>
                </a:r>
                <a:r>
                  <a:rPr lang="en-US" sz="800" dirty="0">
                    <a:solidFill>
                      <a:schemeClr val="tx1"/>
                    </a:solidFill>
                    <a:latin typeface="Frutiger LT 55 Roman" pitchFamily="34" charset="0"/>
                    <a:cs typeface="Tahoma" pitchFamily="34" charset="0"/>
                  </a:rPr>
                  <a:t> a </a:t>
                </a:r>
                <a:r>
                  <a:rPr lang="en-US" sz="800" dirty="0" err="1">
                    <a:solidFill>
                      <a:schemeClr val="tx1"/>
                    </a:solidFill>
                    <a:latin typeface="Frutiger LT 55 Roman" pitchFamily="34" charset="0"/>
                    <a:cs typeface="Tahoma" pitchFamily="34" charset="0"/>
                  </a:rPr>
                  <a:t>sistemului</a:t>
                </a:r>
                <a:r>
                  <a:rPr lang="en-US" sz="800" dirty="0">
                    <a:solidFill>
                      <a:schemeClr val="tx1"/>
                    </a:solidFill>
                    <a:latin typeface="Frutiger LT 55 Roman" pitchFamily="34" charset="0"/>
                    <a:cs typeface="Tahoma" pitchFamily="34" charset="0"/>
                  </a:rPr>
                  <a:t> de management al </a:t>
                </a:r>
                <a:r>
                  <a:rPr lang="en-US" sz="800" dirty="0" err="1">
                    <a:solidFill>
                      <a:schemeClr val="tx1"/>
                    </a:solidFill>
                    <a:latin typeface="Frutiger LT 55 Roman" pitchFamily="34" charset="0"/>
                    <a:cs typeface="Tahoma" pitchFamily="34" charset="0"/>
                  </a:rPr>
                  <a:t>calitatii</a:t>
                </a:r>
                <a:r>
                  <a:rPr lang="en-US" sz="800" dirty="0">
                    <a:solidFill>
                      <a:schemeClr val="tx1"/>
                    </a:solidFill>
                    <a:latin typeface="Frutiger LT 55 Roman" pitchFamily="34" charset="0"/>
                    <a:cs typeface="Tahoma" pitchFamily="34" charset="0"/>
                  </a:rPr>
                  <a:t> (SMC)</a:t>
                </a:r>
              </a:p>
              <a:p>
                <a:pPr algn="ctr"/>
                <a:endParaRPr lang="en-US" sz="800" b="1" dirty="0">
                  <a:solidFill>
                    <a:schemeClr val="tx1"/>
                  </a:solidFill>
                  <a:latin typeface="Frutiger LT 45 Light" pitchFamily="34" charset="0"/>
                  <a:cs typeface="Tahoma" pitchFamily="34" charset="0"/>
                </a:endParaRPr>
              </a:p>
            </p:txBody>
          </p:sp>
          <p:sp>
            <p:nvSpPr>
              <p:cNvPr id="65" name="Rectangle 8">
                <a:extLst>
                  <a:ext uri="{FF2B5EF4-FFF2-40B4-BE49-F238E27FC236}">
                    <a16:creationId xmlns:a16="http://schemas.microsoft.com/office/drawing/2014/main" id="{65C794BF-87D9-44D7-BB60-838F1C8A1B8E}"/>
                  </a:ext>
                </a:extLst>
              </p:cNvPr>
              <p:cNvSpPr>
                <a:spLocks noChangeArrowheads="1"/>
              </p:cNvSpPr>
              <p:nvPr/>
            </p:nvSpPr>
            <p:spPr bwMode="auto">
              <a:xfrm>
                <a:off x="1654243" y="4185290"/>
                <a:ext cx="803914"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endParaRPr lang="en-US" sz="800" b="1" dirty="0">
                  <a:solidFill>
                    <a:schemeClr val="tx1"/>
                  </a:solidFill>
                  <a:latin typeface="Frutiger LT 45 Light" pitchFamily="34" charset="0"/>
                  <a:cs typeface="Tahoma" pitchFamily="34" charset="0"/>
                </a:endParaRPr>
              </a:p>
              <a:p>
                <a:pPr algn="ctr"/>
                <a:r>
                  <a:rPr lang="en-US" sz="800" dirty="0">
                    <a:solidFill>
                      <a:schemeClr val="tx1"/>
                    </a:solidFill>
                    <a:latin typeface="Frutiger LT 55 Roman" pitchFamily="34" charset="0"/>
                    <a:cs typeface="Tahoma" pitchFamily="34" charset="0"/>
                  </a:rPr>
                  <a:t>SMC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procesele</a:t>
                </a:r>
                <a:r>
                  <a:rPr lang="en-US" sz="800" dirty="0">
                    <a:solidFill>
                      <a:schemeClr val="tx1"/>
                    </a:solidFill>
                    <a:latin typeface="Frutiger LT 55 Roman" pitchFamily="34" charset="0"/>
                    <a:cs typeface="Tahoma" pitchFamily="34" charset="0"/>
                  </a:rPr>
                  <a:t> sale</a:t>
                </a:r>
                <a:endParaRPr lang="en-US" sz="800" b="1" dirty="0">
                  <a:solidFill>
                    <a:schemeClr val="tx1"/>
                  </a:solidFill>
                  <a:latin typeface="Frutiger LT 45 Light" pitchFamily="34" charset="0"/>
                  <a:cs typeface="Tahoma" pitchFamily="34" charset="0"/>
                </a:endParaRPr>
              </a:p>
            </p:txBody>
          </p:sp>
          <p:sp>
            <p:nvSpPr>
              <p:cNvPr id="66" name="Rectangle 10">
                <a:extLst>
                  <a:ext uri="{FF2B5EF4-FFF2-40B4-BE49-F238E27FC236}">
                    <a16:creationId xmlns:a16="http://schemas.microsoft.com/office/drawing/2014/main" id="{9AAFA804-9F4B-4751-9551-B2CBD6A5800F}"/>
                  </a:ext>
                </a:extLst>
              </p:cNvPr>
              <p:cNvSpPr>
                <a:spLocks noChangeArrowheads="1"/>
              </p:cNvSpPr>
              <p:nvPr/>
            </p:nvSpPr>
            <p:spPr bwMode="auto">
              <a:xfrm>
                <a:off x="2139236" y="1633716"/>
                <a:ext cx="829780" cy="503237"/>
              </a:xfrm>
              <a:prstGeom prst="roundRect">
                <a:avLst/>
              </a:prstGeom>
              <a:solidFill>
                <a:schemeClr val="accent5">
                  <a:lumMod val="40000"/>
                  <a:lumOff val="6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defTabSz="400050">
                  <a:lnSpc>
                    <a:spcPct val="90000"/>
                  </a:lnSpc>
                  <a:spcBef>
                    <a:spcPct val="0"/>
                  </a:spcBef>
                  <a:spcAft>
                    <a:spcPct val="35000"/>
                  </a:spcAft>
                </a:pPr>
                <a:r>
                  <a:rPr lang="en-GB" sz="800" b="1" dirty="0">
                    <a:solidFill>
                      <a:schemeClr val="tx1"/>
                    </a:solidFill>
                  </a:rPr>
                  <a:t>5.</a:t>
                </a:r>
              </a:p>
              <a:p>
                <a:pPr algn="ctr" defTabSz="400050">
                  <a:lnSpc>
                    <a:spcPct val="90000"/>
                  </a:lnSpc>
                  <a:spcBef>
                    <a:spcPct val="0"/>
                  </a:spcBef>
                  <a:spcAft>
                    <a:spcPct val="35000"/>
                  </a:spcAft>
                </a:pPr>
                <a:r>
                  <a:rPr lang="en-GB" sz="800" b="1" dirty="0">
                    <a:solidFill>
                      <a:schemeClr val="tx1"/>
                    </a:solidFill>
                  </a:rPr>
                  <a:t>LEADERSHIP</a:t>
                </a:r>
              </a:p>
            </p:txBody>
          </p:sp>
          <p:sp>
            <p:nvSpPr>
              <p:cNvPr id="67" name="Rectangle 11">
                <a:extLst>
                  <a:ext uri="{FF2B5EF4-FFF2-40B4-BE49-F238E27FC236}">
                    <a16:creationId xmlns:a16="http://schemas.microsoft.com/office/drawing/2014/main" id="{172E2533-5FF2-4C57-B2CA-6D2063F59699}"/>
                  </a:ext>
                </a:extLst>
              </p:cNvPr>
              <p:cNvSpPr>
                <a:spLocks noChangeArrowheads="1"/>
              </p:cNvSpPr>
              <p:nvPr/>
            </p:nvSpPr>
            <p:spPr bwMode="auto">
              <a:xfrm>
                <a:off x="2700644" y="2239293"/>
                <a:ext cx="783745" cy="503237"/>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a:solidFill>
                      <a:schemeClr val="tx1"/>
                    </a:solidFill>
                    <a:latin typeface="Frutiger LT 55 Roman" pitchFamily="34" charset="0"/>
                    <a:cs typeface="Tahoma" pitchFamily="34" charset="0"/>
                  </a:rPr>
                  <a:t>Leadership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angajament</a:t>
                </a:r>
                <a:endParaRPr lang="en-US" sz="800" dirty="0">
                  <a:solidFill>
                    <a:schemeClr val="tx1"/>
                  </a:solidFill>
                  <a:latin typeface="Frutiger LT 55 Roman" pitchFamily="34" charset="0"/>
                  <a:cs typeface="Tahoma" pitchFamily="34" charset="0"/>
                </a:endParaRPr>
              </a:p>
            </p:txBody>
          </p:sp>
          <p:sp>
            <p:nvSpPr>
              <p:cNvPr id="68" name="Rectangle 12">
                <a:extLst>
                  <a:ext uri="{FF2B5EF4-FFF2-40B4-BE49-F238E27FC236}">
                    <a16:creationId xmlns:a16="http://schemas.microsoft.com/office/drawing/2014/main" id="{3396A1F9-BB68-4E6B-9600-97E020D9D89A}"/>
                  </a:ext>
                </a:extLst>
              </p:cNvPr>
              <p:cNvSpPr>
                <a:spLocks noChangeArrowheads="1"/>
              </p:cNvSpPr>
              <p:nvPr/>
            </p:nvSpPr>
            <p:spPr bwMode="auto">
              <a:xfrm>
                <a:off x="2700644" y="2834606"/>
                <a:ext cx="783745"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Politica</a:t>
                </a:r>
                <a:endParaRPr lang="en-US" sz="800" dirty="0">
                  <a:solidFill>
                    <a:schemeClr val="tx1"/>
                  </a:solidFill>
                  <a:latin typeface="Frutiger LT 55 Roman" pitchFamily="34" charset="0"/>
                  <a:cs typeface="Tahoma" pitchFamily="34" charset="0"/>
                </a:endParaRPr>
              </a:p>
            </p:txBody>
          </p:sp>
          <p:sp>
            <p:nvSpPr>
              <p:cNvPr id="69" name="Rectangle 13">
                <a:extLst>
                  <a:ext uri="{FF2B5EF4-FFF2-40B4-BE49-F238E27FC236}">
                    <a16:creationId xmlns:a16="http://schemas.microsoft.com/office/drawing/2014/main" id="{61C9C6FD-8C55-4996-B45A-94FC21691BC4}"/>
                  </a:ext>
                </a:extLst>
              </p:cNvPr>
              <p:cNvSpPr>
                <a:spLocks noChangeArrowheads="1"/>
              </p:cNvSpPr>
              <p:nvPr/>
            </p:nvSpPr>
            <p:spPr bwMode="auto">
              <a:xfrm>
                <a:off x="2700644" y="3431504"/>
                <a:ext cx="783745"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Roluri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organizationale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responsabilitati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autoritati</a:t>
                </a:r>
                <a:endParaRPr lang="en-US" sz="800" dirty="0">
                  <a:solidFill>
                    <a:schemeClr val="tx1"/>
                  </a:solidFill>
                  <a:latin typeface="Frutiger LT 55 Roman" pitchFamily="34" charset="0"/>
                  <a:cs typeface="Tahoma" pitchFamily="34" charset="0"/>
                </a:endParaRPr>
              </a:p>
            </p:txBody>
          </p:sp>
          <p:sp>
            <p:nvSpPr>
              <p:cNvPr id="70" name="Rectangle 19">
                <a:extLst>
                  <a:ext uri="{FF2B5EF4-FFF2-40B4-BE49-F238E27FC236}">
                    <a16:creationId xmlns:a16="http://schemas.microsoft.com/office/drawing/2014/main" id="{2633A2B3-8017-468E-A504-762A6006DAB5}"/>
                  </a:ext>
                </a:extLst>
              </p:cNvPr>
              <p:cNvSpPr>
                <a:spLocks noChangeArrowheads="1"/>
              </p:cNvSpPr>
              <p:nvPr/>
            </p:nvSpPr>
            <p:spPr bwMode="auto">
              <a:xfrm>
                <a:off x="3133349" y="1633716"/>
                <a:ext cx="828101" cy="503237"/>
              </a:xfrm>
              <a:prstGeom prst="roundRect">
                <a:avLst/>
              </a:prstGeom>
              <a:solidFill>
                <a:schemeClr val="accent5">
                  <a:lumMod val="40000"/>
                  <a:lumOff val="6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defTabSz="400050">
                  <a:lnSpc>
                    <a:spcPct val="90000"/>
                  </a:lnSpc>
                  <a:spcBef>
                    <a:spcPct val="0"/>
                  </a:spcBef>
                  <a:spcAft>
                    <a:spcPct val="35000"/>
                  </a:spcAft>
                </a:pPr>
                <a:r>
                  <a:rPr lang="en-GB" sz="800" b="1" dirty="0">
                    <a:solidFill>
                      <a:schemeClr val="tx1"/>
                    </a:solidFill>
                  </a:rPr>
                  <a:t>6.</a:t>
                </a:r>
              </a:p>
              <a:p>
                <a:pPr algn="ctr" defTabSz="400050">
                  <a:lnSpc>
                    <a:spcPct val="90000"/>
                  </a:lnSpc>
                  <a:spcBef>
                    <a:spcPct val="0"/>
                  </a:spcBef>
                  <a:spcAft>
                    <a:spcPct val="35000"/>
                  </a:spcAft>
                </a:pPr>
                <a:r>
                  <a:rPr lang="en-GB" sz="800" b="1" dirty="0">
                    <a:solidFill>
                      <a:schemeClr val="tx1"/>
                    </a:solidFill>
                  </a:rPr>
                  <a:t>PLANIFICARE</a:t>
                </a:r>
              </a:p>
            </p:txBody>
          </p:sp>
          <p:sp>
            <p:nvSpPr>
              <p:cNvPr id="71" name="Rectangle 20">
                <a:extLst>
                  <a:ext uri="{FF2B5EF4-FFF2-40B4-BE49-F238E27FC236}">
                    <a16:creationId xmlns:a16="http://schemas.microsoft.com/office/drawing/2014/main" id="{1E483A2D-7D2E-43F1-9EC7-35AEF79CCDCF}"/>
                  </a:ext>
                </a:extLst>
              </p:cNvPr>
              <p:cNvSpPr>
                <a:spLocks noChangeArrowheads="1"/>
              </p:cNvSpPr>
              <p:nvPr/>
            </p:nvSpPr>
            <p:spPr bwMode="auto">
              <a:xfrm>
                <a:off x="3733567" y="2239293"/>
                <a:ext cx="710269" cy="503237"/>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Actiuni</a:t>
                </a:r>
                <a:r>
                  <a:rPr lang="en-US" sz="800" dirty="0">
                    <a:solidFill>
                      <a:schemeClr val="tx1"/>
                    </a:solidFill>
                    <a:latin typeface="Frutiger LT 55 Roman" pitchFamily="34" charset="0"/>
                    <a:cs typeface="Tahoma" pitchFamily="34" charset="0"/>
                  </a:rPr>
                  <a:t> de </a:t>
                </a:r>
                <a:r>
                  <a:rPr lang="en-US" sz="800" dirty="0" err="1">
                    <a:solidFill>
                      <a:schemeClr val="tx1"/>
                    </a:solidFill>
                    <a:latin typeface="Frutiger LT 55 Roman" pitchFamily="34" charset="0"/>
                    <a:cs typeface="Tahoma" pitchFamily="34" charset="0"/>
                  </a:rPr>
                  <a:t>tratare</a:t>
                </a:r>
                <a:r>
                  <a:rPr lang="en-US" sz="800" dirty="0">
                    <a:solidFill>
                      <a:schemeClr val="tx1"/>
                    </a:solidFill>
                    <a:latin typeface="Frutiger LT 55 Roman" pitchFamily="34" charset="0"/>
                    <a:cs typeface="Tahoma" pitchFamily="34" charset="0"/>
                  </a:rPr>
                  <a:t> a </a:t>
                </a:r>
                <a:r>
                  <a:rPr lang="en-US" sz="800" dirty="0" err="1">
                    <a:solidFill>
                      <a:schemeClr val="tx1"/>
                    </a:solidFill>
                    <a:latin typeface="Frutiger LT 55 Roman" pitchFamily="34" charset="0"/>
                    <a:cs typeface="Tahoma" pitchFamily="34" charset="0"/>
                  </a:rPr>
                  <a:t>riscurilor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oportunitatilor</a:t>
                </a:r>
                <a:endParaRPr lang="en-US" sz="800" dirty="0">
                  <a:solidFill>
                    <a:schemeClr val="tx1"/>
                  </a:solidFill>
                  <a:latin typeface="Frutiger LT 55 Roman" pitchFamily="34" charset="0"/>
                  <a:cs typeface="Tahoma" pitchFamily="34" charset="0"/>
                </a:endParaRPr>
              </a:p>
            </p:txBody>
          </p:sp>
          <p:sp>
            <p:nvSpPr>
              <p:cNvPr id="72" name="Rectangle 21">
                <a:extLst>
                  <a:ext uri="{FF2B5EF4-FFF2-40B4-BE49-F238E27FC236}">
                    <a16:creationId xmlns:a16="http://schemas.microsoft.com/office/drawing/2014/main" id="{FD53801D-AADE-4B52-B914-5A073FC2E8E5}"/>
                  </a:ext>
                </a:extLst>
              </p:cNvPr>
              <p:cNvSpPr>
                <a:spLocks noChangeArrowheads="1"/>
              </p:cNvSpPr>
              <p:nvPr/>
            </p:nvSpPr>
            <p:spPr bwMode="auto">
              <a:xfrm>
                <a:off x="3733567" y="2834606"/>
                <a:ext cx="710269"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Obiective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referitoare</a:t>
                </a:r>
                <a:r>
                  <a:rPr lang="en-US" sz="800" dirty="0">
                    <a:solidFill>
                      <a:schemeClr val="tx1"/>
                    </a:solidFill>
                    <a:latin typeface="Frutiger LT 55 Roman" pitchFamily="34" charset="0"/>
                    <a:cs typeface="Tahoma" pitchFamily="34" charset="0"/>
                  </a:rPr>
                  <a:t> la </a:t>
                </a:r>
                <a:r>
                  <a:rPr lang="en-US" sz="800" dirty="0" err="1">
                    <a:solidFill>
                      <a:schemeClr val="tx1"/>
                    </a:solidFill>
                    <a:latin typeface="Frutiger LT 55 Roman" pitchFamily="34" charset="0"/>
                    <a:cs typeface="Tahoma" pitchFamily="34" charset="0"/>
                  </a:rPr>
                  <a:t>calitate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planificarea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realizarii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lor</a:t>
                </a:r>
                <a:endParaRPr lang="en-US" sz="800" dirty="0">
                  <a:solidFill>
                    <a:schemeClr val="tx1"/>
                  </a:solidFill>
                  <a:latin typeface="Frutiger LT 55 Roman" pitchFamily="34" charset="0"/>
                  <a:cs typeface="Tahoma" pitchFamily="34" charset="0"/>
                </a:endParaRPr>
              </a:p>
            </p:txBody>
          </p:sp>
          <p:sp>
            <p:nvSpPr>
              <p:cNvPr id="73" name="Rectangle 26">
                <a:extLst>
                  <a:ext uri="{FF2B5EF4-FFF2-40B4-BE49-F238E27FC236}">
                    <a16:creationId xmlns:a16="http://schemas.microsoft.com/office/drawing/2014/main" id="{E4E73790-31B3-4FB1-825B-33A1615E123B}"/>
                  </a:ext>
                </a:extLst>
              </p:cNvPr>
              <p:cNvSpPr>
                <a:spLocks noChangeArrowheads="1"/>
              </p:cNvSpPr>
              <p:nvPr/>
            </p:nvSpPr>
            <p:spPr bwMode="auto">
              <a:xfrm>
                <a:off x="4125783" y="1633716"/>
                <a:ext cx="828102" cy="503237"/>
              </a:xfrm>
              <a:prstGeom prst="roundRect">
                <a:avLst/>
              </a:prstGeom>
              <a:solidFill>
                <a:schemeClr val="accent5">
                  <a:lumMod val="40000"/>
                  <a:lumOff val="6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defTabSz="400050">
                  <a:lnSpc>
                    <a:spcPct val="90000"/>
                  </a:lnSpc>
                  <a:spcBef>
                    <a:spcPct val="0"/>
                  </a:spcBef>
                  <a:spcAft>
                    <a:spcPct val="35000"/>
                  </a:spcAft>
                </a:pPr>
                <a:r>
                  <a:rPr lang="en-GB" sz="800" b="1" dirty="0">
                    <a:solidFill>
                      <a:schemeClr val="tx1"/>
                    </a:solidFill>
                  </a:rPr>
                  <a:t>7.</a:t>
                </a:r>
              </a:p>
              <a:p>
                <a:pPr algn="ctr" defTabSz="400050">
                  <a:lnSpc>
                    <a:spcPct val="90000"/>
                  </a:lnSpc>
                  <a:spcBef>
                    <a:spcPct val="0"/>
                  </a:spcBef>
                  <a:spcAft>
                    <a:spcPct val="35000"/>
                  </a:spcAft>
                </a:pPr>
                <a:r>
                  <a:rPr lang="en-GB" sz="800" b="1" dirty="0">
                    <a:solidFill>
                      <a:schemeClr val="tx1"/>
                    </a:solidFill>
                  </a:rPr>
                  <a:t>SUPORT</a:t>
                </a:r>
              </a:p>
            </p:txBody>
          </p:sp>
          <p:sp>
            <p:nvSpPr>
              <p:cNvPr id="74" name="Rectangle 27">
                <a:extLst>
                  <a:ext uri="{FF2B5EF4-FFF2-40B4-BE49-F238E27FC236}">
                    <a16:creationId xmlns:a16="http://schemas.microsoft.com/office/drawing/2014/main" id="{425133EB-6630-4BBB-8D6F-D2AC4E6DC196}"/>
                  </a:ext>
                </a:extLst>
              </p:cNvPr>
              <p:cNvSpPr>
                <a:spLocks noChangeArrowheads="1"/>
              </p:cNvSpPr>
              <p:nvPr/>
            </p:nvSpPr>
            <p:spPr bwMode="auto">
              <a:xfrm>
                <a:off x="4638900" y="2239293"/>
                <a:ext cx="833814" cy="503237"/>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Resurse</a:t>
                </a:r>
                <a:endParaRPr lang="en-US" sz="800" dirty="0">
                  <a:solidFill>
                    <a:schemeClr val="tx1"/>
                  </a:solidFill>
                  <a:latin typeface="Frutiger LT 55 Roman" pitchFamily="34" charset="0"/>
                  <a:cs typeface="Tahoma" pitchFamily="34" charset="0"/>
                </a:endParaRPr>
              </a:p>
            </p:txBody>
          </p:sp>
          <p:sp>
            <p:nvSpPr>
              <p:cNvPr id="75" name="Rectangle 28">
                <a:extLst>
                  <a:ext uri="{FF2B5EF4-FFF2-40B4-BE49-F238E27FC236}">
                    <a16:creationId xmlns:a16="http://schemas.microsoft.com/office/drawing/2014/main" id="{65AAB50B-78BA-48DF-AF81-056E43CA8933}"/>
                  </a:ext>
                </a:extLst>
              </p:cNvPr>
              <p:cNvSpPr>
                <a:spLocks noChangeArrowheads="1"/>
              </p:cNvSpPr>
              <p:nvPr/>
            </p:nvSpPr>
            <p:spPr bwMode="auto">
              <a:xfrm>
                <a:off x="4638899" y="2834606"/>
                <a:ext cx="833814"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Competenta</a:t>
                </a:r>
                <a:endParaRPr lang="en-US" sz="800" dirty="0">
                  <a:solidFill>
                    <a:schemeClr val="tx1"/>
                  </a:solidFill>
                  <a:latin typeface="Frutiger LT 55 Roman" pitchFamily="34" charset="0"/>
                  <a:cs typeface="Tahoma" pitchFamily="34" charset="0"/>
                </a:endParaRPr>
              </a:p>
            </p:txBody>
          </p:sp>
          <p:sp>
            <p:nvSpPr>
              <p:cNvPr id="76" name="Rectangle 29">
                <a:extLst>
                  <a:ext uri="{FF2B5EF4-FFF2-40B4-BE49-F238E27FC236}">
                    <a16:creationId xmlns:a16="http://schemas.microsoft.com/office/drawing/2014/main" id="{CA0C9DB2-D0AD-42B7-8C01-7157F4AC8009}"/>
                  </a:ext>
                </a:extLst>
              </p:cNvPr>
              <p:cNvSpPr>
                <a:spLocks noChangeArrowheads="1"/>
              </p:cNvSpPr>
              <p:nvPr/>
            </p:nvSpPr>
            <p:spPr bwMode="auto">
              <a:xfrm>
                <a:off x="4638899" y="3431504"/>
                <a:ext cx="833814"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Constientizare</a:t>
                </a:r>
                <a:endParaRPr lang="en-US" sz="800" dirty="0">
                  <a:solidFill>
                    <a:schemeClr val="tx1"/>
                  </a:solidFill>
                  <a:latin typeface="Frutiger LT 55 Roman" pitchFamily="34" charset="0"/>
                  <a:cs typeface="Tahoma" pitchFamily="34" charset="0"/>
                </a:endParaRPr>
              </a:p>
            </p:txBody>
          </p:sp>
          <p:sp>
            <p:nvSpPr>
              <p:cNvPr id="77" name="Rectangle 30">
                <a:extLst>
                  <a:ext uri="{FF2B5EF4-FFF2-40B4-BE49-F238E27FC236}">
                    <a16:creationId xmlns:a16="http://schemas.microsoft.com/office/drawing/2014/main" id="{E5FECA9D-29DE-43FD-BEDB-0227CCCEA27B}"/>
                  </a:ext>
                </a:extLst>
              </p:cNvPr>
              <p:cNvSpPr>
                <a:spLocks noChangeArrowheads="1"/>
              </p:cNvSpPr>
              <p:nvPr/>
            </p:nvSpPr>
            <p:spPr bwMode="auto">
              <a:xfrm>
                <a:off x="4638899" y="4025229"/>
                <a:ext cx="833814"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Comunicare</a:t>
                </a:r>
                <a:endParaRPr lang="en-US" sz="800" dirty="0">
                  <a:solidFill>
                    <a:schemeClr val="tx1"/>
                  </a:solidFill>
                  <a:latin typeface="Frutiger LT 55 Roman" pitchFamily="34" charset="0"/>
                  <a:cs typeface="Tahoma" pitchFamily="34" charset="0"/>
                </a:endParaRPr>
              </a:p>
            </p:txBody>
          </p:sp>
          <p:cxnSp>
            <p:nvCxnSpPr>
              <p:cNvPr id="78" name="Straight Arrow Connector 119">
                <a:extLst>
                  <a:ext uri="{FF2B5EF4-FFF2-40B4-BE49-F238E27FC236}">
                    <a16:creationId xmlns:a16="http://schemas.microsoft.com/office/drawing/2014/main" id="{2AD77517-C857-4257-A4EF-35DDFD431FC4}"/>
                  </a:ext>
                </a:extLst>
              </p:cNvPr>
              <p:cNvCxnSpPr>
                <a:cxnSpLocks noChangeShapeType="1"/>
                <a:stCxn id="61" idx="3"/>
                <a:endCxn id="66" idx="1"/>
              </p:cNvCxnSpPr>
              <p:nvPr/>
            </p:nvCxnSpPr>
            <p:spPr bwMode="auto">
              <a:xfrm>
                <a:off x="1963495" y="1885335"/>
                <a:ext cx="175741" cy="0"/>
              </a:xfrm>
              <a:prstGeom prst="straightConnector1">
                <a:avLst/>
              </a:prstGeom>
              <a:grpFill/>
              <a:ln w="19050" algn="ctr">
                <a:solidFill>
                  <a:schemeClr val="tx1"/>
                </a:solidFill>
                <a:round/>
                <a:headEnd type="none" w="med" len="med"/>
                <a:tailEnd type="arrow" w="med" len="med"/>
              </a:ln>
            </p:spPr>
          </p:cxnSp>
          <p:cxnSp>
            <p:nvCxnSpPr>
              <p:cNvPr id="79" name="Straight Arrow Connector 121">
                <a:extLst>
                  <a:ext uri="{FF2B5EF4-FFF2-40B4-BE49-F238E27FC236}">
                    <a16:creationId xmlns:a16="http://schemas.microsoft.com/office/drawing/2014/main" id="{1BC513F3-F8BB-4C22-AE96-239659172D22}"/>
                  </a:ext>
                </a:extLst>
              </p:cNvPr>
              <p:cNvCxnSpPr>
                <a:cxnSpLocks noChangeShapeType="1"/>
                <a:stCxn id="66" idx="3"/>
                <a:endCxn id="70" idx="1"/>
              </p:cNvCxnSpPr>
              <p:nvPr/>
            </p:nvCxnSpPr>
            <p:spPr bwMode="auto">
              <a:xfrm>
                <a:off x="2969016" y="1885335"/>
                <a:ext cx="164333" cy="0"/>
              </a:xfrm>
              <a:prstGeom prst="straightConnector1">
                <a:avLst/>
              </a:prstGeom>
              <a:grpFill/>
              <a:ln w="19050" algn="ctr">
                <a:solidFill>
                  <a:schemeClr val="tx1"/>
                </a:solidFill>
                <a:round/>
                <a:headEnd/>
                <a:tailEnd type="arrow" w="med" len="med"/>
              </a:ln>
            </p:spPr>
          </p:cxnSp>
          <p:cxnSp>
            <p:nvCxnSpPr>
              <p:cNvPr id="80" name="Straight Arrow Connector 123">
                <a:extLst>
                  <a:ext uri="{FF2B5EF4-FFF2-40B4-BE49-F238E27FC236}">
                    <a16:creationId xmlns:a16="http://schemas.microsoft.com/office/drawing/2014/main" id="{164F72A0-2CCC-446C-87A9-3BB8D320C51D}"/>
                  </a:ext>
                </a:extLst>
              </p:cNvPr>
              <p:cNvCxnSpPr>
                <a:cxnSpLocks noChangeShapeType="1"/>
                <a:stCxn id="70" idx="3"/>
                <a:endCxn id="73" idx="1"/>
              </p:cNvCxnSpPr>
              <p:nvPr/>
            </p:nvCxnSpPr>
            <p:spPr bwMode="auto">
              <a:xfrm>
                <a:off x="3961451" y="1885335"/>
                <a:ext cx="164332" cy="0"/>
              </a:xfrm>
              <a:prstGeom prst="straightConnector1">
                <a:avLst/>
              </a:prstGeom>
              <a:grpFill/>
              <a:ln w="19050" algn="ctr">
                <a:solidFill>
                  <a:schemeClr val="tx1"/>
                </a:solidFill>
                <a:round/>
                <a:headEnd/>
                <a:tailEnd type="arrow" w="med" len="med"/>
              </a:ln>
            </p:spPr>
          </p:cxnSp>
          <p:sp>
            <p:nvSpPr>
              <p:cNvPr id="81" name="Rectangle 30">
                <a:extLst>
                  <a:ext uri="{FF2B5EF4-FFF2-40B4-BE49-F238E27FC236}">
                    <a16:creationId xmlns:a16="http://schemas.microsoft.com/office/drawing/2014/main" id="{BBD4F731-92A6-454B-BA0B-ED2B79957218}"/>
                  </a:ext>
                </a:extLst>
              </p:cNvPr>
              <p:cNvSpPr>
                <a:spLocks noChangeArrowheads="1"/>
              </p:cNvSpPr>
              <p:nvPr/>
            </p:nvSpPr>
            <p:spPr bwMode="auto">
              <a:xfrm>
                <a:off x="4638899" y="4620542"/>
                <a:ext cx="833814"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Informatii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documentate</a:t>
                </a:r>
                <a:endParaRPr lang="en-US" sz="800" dirty="0">
                  <a:solidFill>
                    <a:schemeClr val="tx1"/>
                  </a:solidFill>
                  <a:latin typeface="Frutiger LT 55 Roman" pitchFamily="34" charset="0"/>
                  <a:cs typeface="Tahoma" pitchFamily="34" charset="0"/>
                </a:endParaRPr>
              </a:p>
            </p:txBody>
          </p:sp>
          <p:sp>
            <p:nvSpPr>
              <p:cNvPr id="82" name="Rectangle 21">
                <a:extLst>
                  <a:ext uri="{FF2B5EF4-FFF2-40B4-BE49-F238E27FC236}">
                    <a16:creationId xmlns:a16="http://schemas.microsoft.com/office/drawing/2014/main" id="{9B2A67AC-7BB1-4BA9-AA77-3E0879F3455D}"/>
                  </a:ext>
                </a:extLst>
              </p:cNvPr>
              <p:cNvSpPr>
                <a:spLocks noChangeArrowheads="1"/>
              </p:cNvSpPr>
              <p:nvPr/>
            </p:nvSpPr>
            <p:spPr bwMode="auto">
              <a:xfrm>
                <a:off x="3736212" y="3431504"/>
                <a:ext cx="710269" cy="501650"/>
              </a:xfrm>
              <a:prstGeom prst="roundRect">
                <a:avLst/>
              </a:prstGeom>
              <a:solidFill>
                <a:schemeClr val="accent5">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Planificarea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schimbarilor</a:t>
                </a:r>
                <a:endParaRPr lang="en-US" sz="800" dirty="0">
                  <a:solidFill>
                    <a:schemeClr val="tx1"/>
                  </a:solidFill>
                  <a:latin typeface="Frutiger LT 55 Roman" pitchFamily="34" charset="0"/>
                  <a:cs typeface="Tahoma" pitchFamily="34" charset="0"/>
                </a:endParaRPr>
              </a:p>
            </p:txBody>
          </p:sp>
        </p:grpSp>
        <p:sp>
          <p:nvSpPr>
            <p:cNvPr id="9" name="Rounded Rectangle 79">
              <a:extLst>
                <a:ext uri="{FF2B5EF4-FFF2-40B4-BE49-F238E27FC236}">
                  <a16:creationId xmlns:a16="http://schemas.microsoft.com/office/drawing/2014/main" id="{6165CEB0-2C51-4057-91BE-133339A92325}"/>
                </a:ext>
              </a:extLst>
            </p:cNvPr>
            <p:cNvSpPr/>
            <p:nvPr/>
          </p:nvSpPr>
          <p:spPr>
            <a:xfrm>
              <a:off x="1642263" y="1461640"/>
              <a:ext cx="904076" cy="3791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PLAN</a:t>
              </a:r>
            </a:p>
          </p:txBody>
        </p:sp>
        <p:grpSp>
          <p:nvGrpSpPr>
            <p:cNvPr id="10" name="Group 43">
              <a:extLst>
                <a:ext uri="{FF2B5EF4-FFF2-40B4-BE49-F238E27FC236}">
                  <a16:creationId xmlns:a16="http://schemas.microsoft.com/office/drawing/2014/main" id="{F893FBEE-C046-4AE1-BD01-E0F2E9362EB7}"/>
                </a:ext>
              </a:extLst>
            </p:cNvPr>
            <p:cNvGrpSpPr/>
            <p:nvPr/>
          </p:nvGrpSpPr>
          <p:grpSpPr>
            <a:xfrm>
              <a:off x="6138824" y="2134073"/>
              <a:ext cx="2160236" cy="3575181"/>
              <a:chOff x="5038199" y="1645568"/>
              <a:chExt cx="1038401" cy="4664074"/>
            </a:xfrm>
            <a:solidFill>
              <a:schemeClr val="accent3">
                <a:lumMod val="20000"/>
                <a:lumOff val="80000"/>
              </a:schemeClr>
            </a:solidFill>
            <a:effectLst/>
          </p:grpSpPr>
          <p:sp>
            <p:nvSpPr>
              <p:cNvPr id="49" name="Rectangle 33">
                <a:extLst>
                  <a:ext uri="{FF2B5EF4-FFF2-40B4-BE49-F238E27FC236}">
                    <a16:creationId xmlns:a16="http://schemas.microsoft.com/office/drawing/2014/main" id="{658A3D13-1AEF-421C-80D9-6C5440F23F0F}"/>
                  </a:ext>
                </a:extLst>
              </p:cNvPr>
              <p:cNvSpPr>
                <a:spLocks noChangeArrowheads="1"/>
              </p:cNvSpPr>
              <p:nvPr/>
            </p:nvSpPr>
            <p:spPr bwMode="auto">
              <a:xfrm>
                <a:off x="5038199" y="1645568"/>
                <a:ext cx="414955" cy="503237"/>
              </a:xfrm>
              <a:prstGeom prst="roundRect">
                <a:avLst/>
              </a:prstGeom>
              <a:solidFill>
                <a:schemeClr val="accent3">
                  <a:lumMod val="60000"/>
                  <a:lumOff val="4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defTabSz="400050">
                  <a:lnSpc>
                    <a:spcPct val="90000"/>
                  </a:lnSpc>
                  <a:spcBef>
                    <a:spcPct val="0"/>
                  </a:spcBef>
                  <a:spcAft>
                    <a:spcPct val="35000"/>
                  </a:spcAft>
                </a:pPr>
                <a:r>
                  <a:rPr lang="en-GB" sz="800" b="1" dirty="0">
                    <a:solidFill>
                      <a:schemeClr val="tx1"/>
                    </a:solidFill>
                  </a:rPr>
                  <a:t>8.</a:t>
                </a:r>
              </a:p>
              <a:p>
                <a:pPr algn="ctr" defTabSz="400050">
                  <a:lnSpc>
                    <a:spcPct val="90000"/>
                  </a:lnSpc>
                  <a:spcBef>
                    <a:spcPct val="0"/>
                  </a:spcBef>
                  <a:spcAft>
                    <a:spcPct val="35000"/>
                  </a:spcAft>
                </a:pPr>
                <a:r>
                  <a:rPr lang="en-GB" sz="800" b="1" dirty="0">
                    <a:solidFill>
                      <a:schemeClr val="tx1"/>
                    </a:solidFill>
                  </a:rPr>
                  <a:t>OPERARE</a:t>
                </a:r>
              </a:p>
            </p:txBody>
          </p:sp>
          <p:sp>
            <p:nvSpPr>
              <p:cNvPr id="50" name="Rectangle 34">
                <a:extLst>
                  <a:ext uri="{FF2B5EF4-FFF2-40B4-BE49-F238E27FC236}">
                    <a16:creationId xmlns:a16="http://schemas.microsoft.com/office/drawing/2014/main" id="{5F8583CF-FE98-465C-9A0B-39E2ACF4CD04}"/>
                  </a:ext>
                </a:extLst>
              </p:cNvPr>
              <p:cNvSpPr>
                <a:spLocks noChangeArrowheads="1"/>
              </p:cNvSpPr>
              <p:nvPr/>
            </p:nvSpPr>
            <p:spPr bwMode="auto">
              <a:xfrm>
                <a:off x="5331906" y="2239293"/>
                <a:ext cx="742048" cy="503237"/>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r>
                  <a:rPr lang="en-US" sz="800" dirty="0" err="1">
                    <a:solidFill>
                      <a:schemeClr val="tx1"/>
                    </a:solidFill>
                    <a:latin typeface="Frutiger LT 55 Roman" pitchFamily="34" charset="0"/>
                    <a:cs typeface="Tahoma" pitchFamily="34" charset="0"/>
                  </a:rPr>
                  <a:t>Planificare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control operational</a:t>
                </a:r>
              </a:p>
            </p:txBody>
          </p:sp>
          <p:sp>
            <p:nvSpPr>
              <p:cNvPr id="51" name="Rectangle 35">
                <a:extLst>
                  <a:ext uri="{FF2B5EF4-FFF2-40B4-BE49-F238E27FC236}">
                    <a16:creationId xmlns:a16="http://schemas.microsoft.com/office/drawing/2014/main" id="{A13D5400-CA59-400C-82F5-36E7DD2DA3FF}"/>
                  </a:ext>
                </a:extLst>
              </p:cNvPr>
              <p:cNvSpPr>
                <a:spLocks noChangeArrowheads="1"/>
              </p:cNvSpPr>
              <p:nvPr/>
            </p:nvSpPr>
            <p:spPr bwMode="auto">
              <a:xfrm>
                <a:off x="5331906" y="2836192"/>
                <a:ext cx="742048"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Cerinte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pentru</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produse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servicii</a:t>
                </a:r>
                <a:endParaRPr lang="en-US" sz="800" dirty="0">
                  <a:solidFill>
                    <a:schemeClr val="tx1"/>
                  </a:solidFill>
                  <a:latin typeface="Frutiger LT 55 Roman" pitchFamily="34" charset="0"/>
                  <a:cs typeface="Tahoma" pitchFamily="34" charset="0"/>
                </a:endParaRPr>
              </a:p>
            </p:txBody>
          </p:sp>
          <p:sp>
            <p:nvSpPr>
              <p:cNvPr id="52" name="Rectangle 36">
                <a:extLst>
                  <a:ext uri="{FF2B5EF4-FFF2-40B4-BE49-F238E27FC236}">
                    <a16:creationId xmlns:a16="http://schemas.microsoft.com/office/drawing/2014/main" id="{193BC8ED-D30F-4C84-BB82-BAB235C7B94A}"/>
                  </a:ext>
                </a:extLst>
              </p:cNvPr>
              <p:cNvSpPr>
                <a:spLocks noChangeArrowheads="1"/>
              </p:cNvSpPr>
              <p:nvPr/>
            </p:nvSpPr>
            <p:spPr bwMode="auto">
              <a:xfrm>
                <a:off x="5331906" y="3431504"/>
                <a:ext cx="742048"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lstStyle/>
              <a:p>
                <a:pPr algn="ctr"/>
                <a:r>
                  <a:rPr lang="en-US" sz="800" dirty="0" err="1">
                    <a:solidFill>
                      <a:schemeClr val="tx1"/>
                    </a:solidFill>
                    <a:latin typeface="Frutiger LT 55 Roman" pitchFamily="34" charset="0"/>
                    <a:cs typeface="Tahoma" pitchFamily="34" charset="0"/>
                  </a:rPr>
                  <a:t>Proiectare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dezvoltare</a:t>
                </a:r>
                <a:r>
                  <a:rPr lang="en-US" sz="800" dirty="0">
                    <a:solidFill>
                      <a:schemeClr val="tx1"/>
                    </a:solidFill>
                    <a:latin typeface="Frutiger LT 55 Roman" pitchFamily="34" charset="0"/>
                    <a:cs typeface="Tahoma" pitchFamily="34" charset="0"/>
                  </a:rPr>
                  <a:t> a </a:t>
                </a:r>
                <a:r>
                  <a:rPr lang="en-US" sz="800" dirty="0" err="1">
                    <a:solidFill>
                      <a:schemeClr val="tx1"/>
                    </a:solidFill>
                    <a:latin typeface="Frutiger LT 55 Roman" pitchFamily="34" charset="0"/>
                    <a:cs typeface="Tahoma" pitchFamily="34" charset="0"/>
                  </a:rPr>
                  <a:t>produselor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serviciilor</a:t>
                </a:r>
                <a:endParaRPr lang="en-US" sz="800" dirty="0">
                  <a:solidFill>
                    <a:schemeClr val="tx1"/>
                  </a:solidFill>
                  <a:latin typeface="Frutiger LT 55 Roman" pitchFamily="34" charset="0"/>
                  <a:cs typeface="Tahoma" pitchFamily="34" charset="0"/>
                </a:endParaRPr>
              </a:p>
            </p:txBody>
          </p:sp>
          <p:sp>
            <p:nvSpPr>
              <p:cNvPr id="53" name="Rectangle 37">
                <a:extLst>
                  <a:ext uri="{FF2B5EF4-FFF2-40B4-BE49-F238E27FC236}">
                    <a16:creationId xmlns:a16="http://schemas.microsoft.com/office/drawing/2014/main" id="{AE38251D-0553-403A-AD57-504FE929709E}"/>
                  </a:ext>
                </a:extLst>
              </p:cNvPr>
              <p:cNvSpPr>
                <a:spLocks noChangeArrowheads="1"/>
              </p:cNvSpPr>
              <p:nvPr/>
            </p:nvSpPr>
            <p:spPr bwMode="auto">
              <a:xfrm>
                <a:off x="5331906" y="4025229"/>
                <a:ext cx="742048"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r>
                  <a:rPr lang="en-US" sz="800" dirty="0" err="1">
                    <a:solidFill>
                      <a:schemeClr val="tx1"/>
                    </a:solidFill>
                    <a:latin typeface="Frutiger LT 55 Roman" pitchFamily="34" charset="0"/>
                    <a:cs typeface="Tahoma" pitchFamily="34" charset="0"/>
                  </a:rPr>
                  <a:t>Controlul</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proceselor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produselor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serviciilor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furnizate</a:t>
                </a:r>
                <a:r>
                  <a:rPr lang="en-US" sz="800" dirty="0">
                    <a:solidFill>
                      <a:schemeClr val="tx1"/>
                    </a:solidFill>
                    <a:latin typeface="Frutiger LT 55 Roman" pitchFamily="34" charset="0"/>
                    <a:cs typeface="Tahoma" pitchFamily="34" charset="0"/>
                  </a:rPr>
                  <a:t> din exterior  </a:t>
                </a:r>
              </a:p>
            </p:txBody>
          </p:sp>
          <p:sp>
            <p:nvSpPr>
              <p:cNvPr id="54" name="Rectangle 38">
                <a:extLst>
                  <a:ext uri="{FF2B5EF4-FFF2-40B4-BE49-F238E27FC236}">
                    <a16:creationId xmlns:a16="http://schemas.microsoft.com/office/drawing/2014/main" id="{FABB4094-43A6-4BB3-819A-89F5A3C7AA16}"/>
                  </a:ext>
                </a:extLst>
              </p:cNvPr>
              <p:cNvSpPr>
                <a:spLocks noChangeArrowheads="1"/>
              </p:cNvSpPr>
              <p:nvPr/>
            </p:nvSpPr>
            <p:spPr bwMode="auto">
              <a:xfrm>
                <a:off x="5331906" y="4620542"/>
                <a:ext cx="742048"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r>
                  <a:rPr lang="en-US" sz="800" dirty="0" err="1">
                    <a:solidFill>
                      <a:schemeClr val="tx1"/>
                    </a:solidFill>
                    <a:latin typeface="Frutiger LT 55 Roman" pitchFamily="34" charset="0"/>
                    <a:cs typeface="Tahoma" pitchFamily="34" charset="0"/>
                  </a:rPr>
                  <a:t>Productie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furnizare</a:t>
                </a:r>
                <a:r>
                  <a:rPr lang="en-US" sz="800" dirty="0">
                    <a:solidFill>
                      <a:schemeClr val="tx1"/>
                    </a:solidFill>
                    <a:latin typeface="Frutiger LT 55 Roman" pitchFamily="34" charset="0"/>
                    <a:cs typeface="Tahoma" pitchFamily="34" charset="0"/>
                  </a:rPr>
                  <a:t> de </a:t>
                </a:r>
                <a:r>
                  <a:rPr lang="en-US" sz="800" dirty="0" err="1">
                    <a:solidFill>
                      <a:schemeClr val="tx1"/>
                    </a:solidFill>
                    <a:latin typeface="Frutiger LT 55 Roman" pitchFamily="34" charset="0"/>
                    <a:cs typeface="Tahoma" pitchFamily="34" charset="0"/>
                  </a:rPr>
                  <a:t>servicii</a:t>
                </a:r>
                <a:endParaRPr lang="en-US" sz="800" dirty="0">
                  <a:solidFill>
                    <a:schemeClr val="tx1"/>
                  </a:solidFill>
                  <a:latin typeface="Frutiger LT 55 Roman" pitchFamily="34" charset="0"/>
                  <a:cs typeface="Tahoma" pitchFamily="34" charset="0"/>
                </a:endParaRPr>
              </a:p>
            </p:txBody>
          </p:sp>
          <p:cxnSp>
            <p:nvCxnSpPr>
              <p:cNvPr id="55" name="Shape 87">
                <a:extLst>
                  <a:ext uri="{FF2B5EF4-FFF2-40B4-BE49-F238E27FC236}">
                    <a16:creationId xmlns:a16="http://schemas.microsoft.com/office/drawing/2014/main" id="{ECE6FB68-56A7-4854-8ACE-D7E47C1CDC0F}"/>
                  </a:ext>
                </a:extLst>
              </p:cNvPr>
              <p:cNvCxnSpPr>
                <a:cxnSpLocks noChangeShapeType="1"/>
                <a:stCxn id="49" idx="2"/>
                <a:endCxn id="50" idx="1"/>
              </p:cNvCxnSpPr>
              <p:nvPr/>
            </p:nvCxnSpPr>
            <p:spPr bwMode="auto">
              <a:xfrm rot="16200000" flipH="1">
                <a:off x="5117737" y="2276743"/>
                <a:ext cx="342108" cy="86229"/>
              </a:xfrm>
              <a:prstGeom prst="bentConnector2">
                <a:avLst/>
              </a:prstGeom>
              <a:grpFill/>
              <a:ln w="9525" algn="ctr">
                <a:solidFill>
                  <a:schemeClr val="tx1"/>
                </a:solidFill>
                <a:round/>
                <a:headEnd/>
                <a:tailEnd type="arrow" w="med" len="med"/>
              </a:ln>
            </p:spPr>
          </p:cxnSp>
          <p:cxnSp>
            <p:nvCxnSpPr>
              <p:cNvPr id="56" name="Shape 89">
                <a:extLst>
                  <a:ext uri="{FF2B5EF4-FFF2-40B4-BE49-F238E27FC236}">
                    <a16:creationId xmlns:a16="http://schemas.microsoft.com/office/drawing/2014/main" id="{2079052D-9B45-40EC-A396-F25EC06845FA}"/>
                  </a:ext>
                </a:extLst>
              </p:cNvPr>
              <p:cNvCxnSpPr>
                <a:cxnSpLocks noChangeShapeType="1"/>
                <a:stCxn id="49" idx="2"/>
                <a:endCxn id="51" idx="1"/>
              </p:cNvCxnSpPr>
              <p:nvPr/>
            </p:nvCxnSpPr>
            <p:spPr bwMode="auto">
              <a:xfrm rot="16200000" flipH="1">
                <a:off x="4819685" y="2574796"/>
                <a:ext cx="938213" cy="86229"/>
              </a:xfrm>
              <a:prstGeom prst="bentConnector2">
                <a:avLst/>
              </a:prstGeom>
              <a:grpFill/>
              <a:ln w="9525" algn="ctr">
                <a:solidFill>
                  <a:schemeClr val="tx1"/>
                </a:solidFill>
                <a:round/>
                <a:headEnd/>
                <a:tailEnd type="arrow" w="med" len="med"/>
              </a:ln>
            </p:spPr>
          </p:cxnSp>
          <p:cxnSp>
            <p:nvCxnSpPr>
              <p:cNvPr id="57" name="Shape 91">
                <a:extLst>
                  <a:ext uri="{FF2B5EF4-FFF2-40B4-BE49-F238E27FC236}">
                    <a16:creationId xmlns:a16="http://schemas.microsoft.com/office/drawing/2014/main" id="{2800D75B-5ED3-48FD-A91E-B6FF982B3577}"/>
                  </a:ext>
                </a:extLst>
              </p:cNvPr>
              <p:cNvCxnSpPr>
                <a:cxnSpLocks noChangeShapeType="1"/>
                <a:stCxn id="49" idx="2"/>
                <a:endCxn id="52" idx="1"/>
              </p:cNvCxnSpPr>
              <p:nvPr/>
            </p:nvCxnSpPr>
            <p:spPr bwMode="auto">
              <a:xfrm rot="16200000" flipH="1">
                <a:off x="4522028" y="2872452"/>
                <a:ext cx="1533526" cy="86229"/>
              </a:xfrm>
              <a:prstGeom prst="bentConnector2">
                <a:avLst/>
              </a:prstGeom>
              <a:grpFill/>
              <a:ln w="9525" algn="ctr">
                <a:solidFill>
                  <a:schemeClr val="tx1"/>
                </a:solidFill>
                <a:round/>
                <a:headEnd/>
                <a:tailEnd type="arrow" w="med" len="med"/>
              </a:ln>
            </p:spPr>
          </p:cxnSp>
          <p:cxnSp>
            <p:nvCxnSpPr>
              <p:cNvPr id="58" name="Shape 93">
                <a:extLst>
                  <a:ext uri="{FF2B5EF4-FFF2-40B4-BE49-F238E27FC236}">
                    <a16:creationId xmlns:a16="http://schemas.microsoft.com/office/drawing/2014/main" id="{4075034C-8DC3-4AF3-BFF1-5A2989EC6028}"/>
                  </a:ext>
                </a:extLst>
              </p:cNvPr>
              <p:cNvCxnSpPr>
                <a:cxnSpLocks noChangeShapeType="1"/>
                <a:stCxn id="49" idx="2"/>
                <a:endCxn id="53" idx="1"/>
              </p:cNvCxnSpPr>
              <p:nvPr/>
            </p:nvCxnSpPr>
            <p:spPr bwMode="auto">
              <a:xfrm rot="16200000" flipH="1">
                <a:off x="4225166" y="3169314"/>
                <a:ext cx="2127250" cy="86229"/>
              </a:xfrm>
              <a:prstGeom prst="bentConnector2">
                <a:avLst/>
              </a:prstGeom>
              <a:grpFill/>
              <a:ln w="9525" algn="ctr">
                <a:solidFill>
                  <a:schemeClr val="tx1"/>
                </a:solidFill>
                <a:round/>
                <a:headEnd/>
                <a:tailEnd type="arrow" w="med" len="med"/>
              </a:ln>
            </p:spPr>
          </p:cxnSp>
          <p:sp>
            <p:nvSpPr>
              <p:cNvPr id="59" name="Rectangle 38">
                <a:extLst>
                  <a:ext uri="{FF2B5EF4-FFF2-40B4-BE49-F238E27FC236}">
                    <a16:creationId xmlns:a16="http://schemas.microsoft.com/office/drawing/2014/main" id="{7423FE2D-4241-4BCB-9F84-7B8831695453}"/>
                  </a:ext>
                </a:extLst>
              </p:cNvPr>
              <p:cNvSpPr>
                <a:spLocks noChangeArrowheads="1"/>
              </p:cNvSpPr>
              <p:nvPr/>
            </p:nvSpPr>
            <p:spPr bwMode="auto">
              <a:xfrm>
                <a:off x="5331906" y="5214267"/>
                <a:ext cx="742048"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r>
                  <a:rPr lang="en-US" sz="800" dirty="0" err="1">
                    <a:solidFill>
                      <a:schemeClr val="tx1"/>
                    </a:solidFill>
                    <a:latin typeface="Frutiger LT 55 Roman" pitchFamily="34" charset="0"/>
                    <a:cs typeface="Tahoma" pitchFamily="34" charset="0"/>
                  </a:rPr>
                  <a:t>Eliberarea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produselor</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serviciilor</a:t>
                </a:r>
                <a:endParaRPr lang="en-US" sz="800" dirty="0">
                  <a:solidFill>
                    <a:schemeClr val="tx1"/>
                  </a:solidFill>
                  <a:latin typeface="Frutiger LT 55 Roman" pitchFamily="34" charset="0"/>
                  <a:cs typeface="Tahoma" pitchFamily="34" charset="0"/>
                </a:endParaRPr>
              </a:p>
            </p:txBody>
          </p:sp>
          <p:sp>
            <p:nvSpPr>
              <p:cNvPr id="60" name="Rectangle 38">
                <a:extLst>
                  <a:ext uri="{FF2B5EF4-FFF2-40B4-BE49-F238E27FC236}">
                    <a16:creationId xmlns:a16="http://schemas.microsoft.com/office/drawing/2014/main" id="{514849FB-22DA-42B5-9569-8C8B78011DDB}"/>
                  </a:ext>
                </a:extLst>
              </p:cNvPr>
              <p:cNvSpPr>
                <a:spLocks noChangeArrowheads="1"/>
              </p:cNvSpPr>
              <p:nvPr/>
            </p:nvSpPr>
            <p:spPr bwMode="auto">
              <a:xfrm>
                <a:off x="5334552" y="5807992"/>
                <a:ext cx="742048"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r>
                  <a:rPr lang="en-US" sz="800" dirty="0" err="1">
                    <a:solidFill>
                      <a:schemeClr val="tx1"/>
                    </a:solidFill>
                    <a:latin typeface="Frutiger LT 55 Roman" pitchFamily="34" charset="0"/>
                    <a:cs typeface="Tahoma" pitchFamily="34" charset="0"/>
                  </a:rPr>
                  <a:t>Controlul</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elementelor</a:t>
                </a:r>
                <a:r>
                  <a:rPr lang="en-US" sz="800" dirty="0">
                    <a:solidFill>
                      <a:schemeClr val="tx1"/>
                    </a:solidFill>
                    <a:latin typeface="Frutiger LT 55 Roman" pitchFamily="34" charset="0"/>
                    <a:cs typeface="Tahoma" pitchFamily="34" charset="0"/>
                  </a:rPr>
                  <a:t> de </a:t>
                </a:r>
                <a:r>
                  <a:rPr lang="en-US" sz="800" dirty="0" err="1">
                    <a:solidFill>
                      <a:schemeClr val="tx1"/>
                    </a:solidFill>
                    <a:latin typeface="Frutiger LT 55 Roman" pitchFamily="34" charset="0"/>
                    <a:cs typeface="Tahoma" pitchFamily="34" charset="0"/>
                  </a:rPr>
                  <a:t>iesire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neconforme</a:t>
                </a:r>
                <a:endParaRPr lang="en-US" sz="800" dirty="0">
                  <a:solidFill>
                    <a:schemeClr val="tx1"/>
                  </a:solidFill>
                  <a:latin typeface="Frutiger LT 55 Roman" pitchFamily="34" charset="0"/>
                  <a:cs typeface="Tahoma" pitchFamily="34" charset="0"/>
                </a:endParaRPr>
              </a:p>
            </p:txBody>
          </p:sp>
        </p:grpSp>
        <p:grpSp>
          <p:nvGrpSpPr>
            <p:cNvPr id="11" name="Group 62">
              <a:extLst>
                <a:ext uri="{FF2B5EF4-FFF2-40B4-BE49-F238E27FC236}">
                  <a16:creationId xmlns:a16="http://schemas.microsoft.com/office/drawing/2014/main" id="{602F256B-EEC6-40E8-9633-AEAB58F01DD7}"/>
                </a:ext>
              </a:extLst>
            </p:cNvPr>
            <p:cNvGrpSpPr/>
            <p:nvPr/>
          </p:nvGrpSpPr>
          <p:grpSpPr>
            <a:xfrm>
              <a:off x="7810510" y="2132856"/>
              <a:ext cx="1640680" cy="3744417"/>
              <a:chOff x="5659350" y="1730293"/>
              <a:chExt cx="1312735" cy="2202861"/>
            </a:xfrm>
            <a:solidFill>
              <a:schemeClr val="accent2">
                <a:lumMod val="40000"/>
                <a:lumOff val="60000"/>
              </a:schemeClr>
            </a:solidFill>
            <a:effectLst/>
          </p:grpSpPr>
          <p:sp>
            <p:nvSpPr>
              <p:cNvPr id="42" name="Rectangle 40">
                <a:extLst>
                  <a:ext uri="{FF2B5EF4-FFF2-40B4-BE49-F238E27FC236}">
                    <a16:creationId xmlns:a16="http://schemas.microsoft.com/office/drawing/2014/main" id="{69EA339E-7363-4A80-938A-2563423B963D}"/>
                  </a:ext>
                </a:extLst>
              </p:cNvPr>
              <p:cNvSpPr>
                <a:spLocks noChangeArrowheads="1"/>
              </p:cNvSpPr>
              <p:nvPr/>
            </p:nvSpPr>
            <p:spPr bwMode="auto">
              <a:xfrm>
                <a:off x="5659350" y="1730293"/>
                <a:ext cx="855734" cy="227654"/>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defTabSz="400050">
                  <a:lnSpc>
                    <a:spcPct val="90000"/>
                  </a:lnSpc>
                  <a:spcBef>
                    <a:spcPct val="0"/>
                  </a:spcBef>
                  <a:spcAft>
                    <a:spcPct val="35000"/>
                  </a:spcAft>
                </a:pPr>
                <a:r>
                  <a:rPr lang="en-GB" sz="800" b="1" dirty="0">
                    <a:solidFill>
                      <a:schemeClr val="tx1"/>
                    </a:solidFill>
                  </a:rPr>
                  <a:t>9.  EVALUAREA PERFORMANTEI</a:t>
                </a:r>
              </a:p>
            </p:txBody>
          </p:sp>
          <p:sp>
            <p:nvSpPr>
              <p:cNvPr id="43" name="Rectangle 41">
                <a:extLst>
                  <a:ext uri="{FF2B5EF4-FFF2-40B4-BE49-F238E27FC236}">
                    <a16:creationId xmlns:a16="http://schemas.microsoft.com/office/drawing/2014/main" id="{77A643F5-1855-41D9-B9FE-38FE5F87F807}"/>
                  </a:ext>
                </a:extLst>
              </p:cNvPr>
              <p:cNvSpPr>
                <a:spLocks noChangeArrowheads="1"/>
              </p:cNvSpPr>
              <p:nvPr/>
            </p:nvSpPr>
            <p:spPr bwMode="auto">
              <a:xfrm>
                <a:off x="6263104" y="2239293"/>
                <a:ext cx="708981" cy="503237"/>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a:r>
                  <a:rPr lang="en-US" sz="800" dirty="0" err="1">
                    <a:solidFill>
                      <a:schemeClr val="tx1"/>
                    </a:solidFill>
                    <a:latin typeface="Frutiger LT 55 Roman" pitchFamily="34" charset="0"/>
                    <a:cs typeface="Tahoma" pitchFamily="34" charset="0"/>
                  </a:rPr>
                  <a:t>Monitorizare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masurare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analiza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evaluare</a:t>
                </a:r>
                <a:endParaRPr lang="en-US" sz="800" dirty="0">
                  <a:solidFill>
                    <a:schemeClr val="tx1"/>
                  </a:solidFill>
                  <a:latin typeface="Frutiger LT 55 Roman" pitchFamily="34" charset="0"/>
                  <a:cs typeface="Tahoma" pitchFamily="34" charset="0"/>
                </a:endParaRPr>
              </a:p>
            </p:txBody>
          </p:sp>
          <p:sp>
            <p:nvSpPr>
              <p:cNvPr id="44" name="Rectangle 42">
                <a:extLst>
                  <a:ext uri="{FF2B5EF4-FFF2-40B4-BE49-F238E27FC236}">
                    <a16:creationId xmlns:a16="http://schemas.microsoft.com/office/drawing/2014/main" id="{47505B67-9206-4E32-B081-8A2AA6BD1FE4}"/>
                  </a:ext>
                </a:extLst>
              </p:cNvPr>
              <p:cNvSpPr>
                <a:spLocks noChangeArrowheads="1"/>
              </p:cNvSpPr>
              <p:nvPr/>
            </p:nvSpPr>
            <p:spPr bwMode="auto">
              <a:xfrm>
                <a:off x="6263104" y="2836192"/>
                <a:ext cx="708981"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a:r>
                  <a:rPr lang="en-US" sz="800" dirty="0">
                    <a:solidFill>
                      <a:schemeClr val="tx1"/>
                    </a:solidFill>
                    <a:latin typeface="Frutiger LT 55 Roman" pitchFamily="34" charset="0"/>
                    <a:cs typeface="Tahoma" pitchFamily="34" charset="0"/>
                  </a:rPr>
                  <a:t>Audit intern</a:t>
                </a:r>
              </a:p>
            </p:txBody>
          </p:sp>
          <p:sp>
            <p:nvSpPr>
              <p:cNvPr id="45" name="Rectangle 43">
                <a:extLst>
                  <a:ext uri="{FF2B5EF4-FFF2-40B4-BE49-F238E27FC236}">
                    <a16:creationId xmlns:a16="http://schemas.microsoft.com/office/drawing/2014/main" id="{F40F58FB-3B79-420F-B737-9F807B9FDBEC}"/>
                  </a:ext>
                </a:extLst>
              </p:cNvPr>
              <p:cNvSpPr>
                <a:spLocks noChangeArrowheads="1"/>
              </p:cNvSpPr>
              <p:nvPr/>
            </p:nvSpPr>
            <p:spPr bwMode="auto">
              <a:xfrm>
                <a:off x="6263104" y="3431504"/>
                <a:ext cx="708981" cy="501650"/>
              </a:xfrm>
              <a:prstGeom prst="roundRect">
                <a:avLst/>
              </a:prstGeom>
              <a:grp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a:r>
                  <a:rPr lang="en-US" sz="800" dirty="0" err="1">
                    <a:solidFill>
                      <a:schemeClr val="tx1"/>
                    </a:solidFill>
                    <a:latin typeface="Frutiger LT 55 Roman" pitchFamily="34" charset="0"/>
                    <a:cs typeface="Tahoma" pitchFamily="34" charset="0"/>
                  </a:rPr>
                  <a:t>Analiza</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efectuata</a:t>
                </a:r>
                <a:r>
                  <a:rPr lang="en-US" sz="800" dirty="0">
                    <a:solidFill>
                      <a:schemeClr val="tx1"/>
                    </a:solidFill>
                    <a:latin typeface="Frutiger LT 55 Roman" pitchFamily="34" charset="0"/>
                    <a:cs typeface="Tahoma" pitchFamily="34" charset="0"/>
                  </a:rPr>
                  <a:t> de management</a:t>
                </a:r>
              </a:p>
            </p:txBody>
          </p:sp>
          <p:cxnSp>
            <p:nvCxnSpPr>
              <p:cNvPr id="46" name="Shape 97">
                <a:extLst>
                  <a:ext uri="{FF2B5EF4-FFF2-40B4-BE49-F238E27FC236}">
                    <a16:creationId xmlns:a16="http://schemas.microsoft.com/office/drawing/2014/main" id="{88395364-0241-4768-845A-8417B8259484}"/>
                  </a:ext>
                </a:extLst>
              </p:cNvPr>
              <p:cNvCxnSpPr>
                <a:cxnSpLocks noChangeShapeType="1"/>
                <a:stCxn id="42" idx="2"/>
                <a:endCxn id="43" idx="1"/>
              </p:cNvCxnSpPr>
              <p:nvPr/>
            </p:nvCxnSpPr>
            <p:spPr bwMode="auto">
              <a:xfrm rot="16200000" flipH="1">
                <a:off x="5908679" y="2136486"/>
                <a:ext cx="532965" cy="175887"/>
              </a:xfrm>
              <a:prstGeom prst="bentConnector2">
                <a:avLst/>
              </a:prstGeom>
              <a:grpFill/>
              <a:ln w="9525" algn="ctr">
                <a:solidFill>
                  <a:schemeClr val="tx1"/>
                </a:solidFill>
                <a:round/>
                <a:headEnd/>
                <a:tailEnd type="arrow" w="med" len="med"/>
              </a:ln>
            </p:spPr>
          </p:cxnSp>
          <p:cxnSp>
            <p:nvCxnSpPr>
              <p:cNvPr id="47" name="Shape 99">
                <a:extLst>
                  <a:ext uri="{FF2B5EF4-FFF2-40B4-BE49-F238E27FC236}">
                    <a16:creationId xmlns:a16="http://schemas.microsoft.com/office/drawing/2014/main" id="{9393E579-713A-4F2F-9DB9-68F9D7F0E298}"/>
                  </a:ext>
                </a:extLst>
              </p:cNvPr>
              <p:cNvCxnSpPr>
                <a:cxnSpLocks noChangeShapeType="1"/>
                <a:stCxn id="42" idx="2"/>
                <a:endCxn id="44" idx="1"/>
              </p:cNvCxnSpPr>
              <p:nvPr/>
            </p:nvCxnSpPr>
            <p:spPr bwMode="auto">
              <a:xfrm rot="16200000" flipH="1">
                <a:off x="5610627" y="2434538"/>
                <a:ext cx="1129070" cy="175887"/>
              </a:xfrm>
              <a:prstGeom prst="bentConnector2">
                <a:avLst/>
              </a:prstGeom>
              <a:grpFill/>
              <a:ln w="9525" algn="ctr">
                <a:solidFill>
                  <a:schemeClr val="tx1"/>
                </a:solidFill>
                <a:round/>
                <a:headEnd/>
                <a:tailEnd type="arrow" w="med" len="med"/>
              </a:ln>
            </p:spPr>
          </p:cxnSp>
          <p:cxnSp>
            <p:nvCxnSpPr>
              <p:cNvPr id="48" name="Shape 101">
                <a:extLst>
                  <a:ext uri="{FF2B5EF4-FFF2-40B4-BE49-F238E27FC236}">
                    <a16:creationId xmlns:a16="http://schemas.microsoft.com/office/drawing/2014/main" id="{2DA74835-2BC5-41E7-B0C0-0809E3343E21}"/>
                  </a:ext>
                </a:extLst>
              </p:cNvPr>
              <p:cNvCxnSpPr>
                <a:cxnSpLocks noChangeShapeType="1"/>
                <a:stCxn id="42" idx="2"/>
                <a:endCxn id="45" idx="1"/>
              </p:cNvCxnSpPr>
              <p:nvPr/>
            </p:nvCxnSpPr>
            <p:spPr bwMode="auto">
              <a:xfrm rot="16200000" flipH="1">
                <a:off x="5312971" y="2732194"/>
                <a:ext cx="1724382" cy="175887"/>
              </a:xfrm>
              <a:prstGeom prst="bentConnector2">
                <a:avLst/>
              </a:prstGeom>
              <a:grpFill/>
              <a:ln w="9525" algn="ctr">
                <a:solidFill>
                  <a:schemeClr val="tx1"/>
                </a:solidFill>
                <a:round/>
                <a:headEnd/>
                <a:tailEnd type="arrow" w="med" len="med"/>
              </a:ln>
            </p:spPr>
          </p:cxnSp>
        </p:grpSp>
        <p:sp>
          <p:nvSpPr>
            <p:cNvPr id="12" name="Rectangle 47">
              <a:extLst>
                <a:ext uri="{FF2B5EF4-FFF2-40B4-BE49-F238E27FC236}">
                  <a16:creationId xmlns:a16="http://schemas.microsoft.com/office/drawing/2014/main" id="{36BC6C94-C546-419C-A487-554DE044A6A2}"/>
                </a:ext>
              </a:extLst>
            </p:cNvPr>
            <p:cNvSpPr>
              <a:spLocks noChangeArrowheads="1"/>
            </p:cNvSpPr>
            <p:nvPr/>
          </p:nvSpPr>
          <p:spPr bwMode="auto">
            <a:xfrm>
              <a:off x="9079317" y="2132857"/>
              <a:ext cx="917513" cy="386965"/>
            </a:xfrm>
            <a:prstGeom prst="roundRect">
              <a:avLst/>
            </a:prstGeom>
            <a:solidFill>
              <a:schemeClr val="accent6">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defTabSz="400050">
                <a:lnSpc>
                  <a:spcPct val="90000"/>
                </a:lnSpc>
                <a:spcBef>
                  <a:spcPct val="0"/>
                </a:spcBef>
                <a:spcAft>
                  <a:spcPct val="35000"/>
                </a:spcAft>
              </a:pPr>
              <a:r>
                <a:rPr lang="en-GB" sz="800" b="1" dirty="0">
                  <a:solidFill>
                    <a:schemeClr val="tx1"/>
                  </a:solidFill>
                </a:rPr>
                <a:t>10. IMBUNATATIRE</a:t>
              </a:r>
            </a:p>
          </p:txBody>
        </p:sp>
        <p:sp>
          <p:nvSpPr>
            <p:cNvPr id="13" name="Rectangle 48">
              <a:extLst>
                <a:ext uri="{FF2B5EF4-FFF2-40B4-BE49-F238E27FC236}">
                  <a16:creationId xmlns:a16="http://schemas.microsoft.com/office/drawing/2014/main" id="{96417BDC-7CCC-4910-8295-481C3D5E38FD}"/>
                </a:ext>
              </a:extLst>
            </p:cNvPr>
            <p:cNvSpPr>
              <a:spLocks noChangeArrowheads="1"/>
            </p:cNvSpPr>
            <p:nvPr/>
          </p:nvSpPr>
          <p:spPr bwMode="auto">
            <a:xfrm>
              <a:off x="9651446" y="3729289"/>
              <a:ext cx="940038" cy="739025"/>
            </a:xfrm>
            <a:prstGeom prst="roundRect">
              <a:avLst/>
            </a:prstGeom>
            <a:solidFill>
              <a:schemeClr val="accent6">
                <a:lumMod val="20000"/>
                <a:lumOff val="8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a:r>
                <a:rPr lang="en-US" sz="800" dirty="0" err="1">
                  <a:solidFill>
                    <a:schemeClr val="tx1"/>
                  </a:solidFill>
                  <a:latin typeface="Frutiger LT 55 Roman" pitchFamily="34" charset="0"/>
                  <a:cs typeface="Tahoma" pitchFamily="34" charset="0"/>
                </a:rPr>
                <a:t>Neconformitate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si</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actiune</a:t>
              </a:r>
              <a:r>
                <a:rPr lang="en-US" sz="800" dirty="0">
                  <a:solidFill>
                    <a:schemeClr val="tx1"/>
                  </a:solidFill>
                  <a:latin typeface="Frutiger LT 55 Roman" pitchFamily="34" charset="0"/>
                  <a:cs typeface="Tahoma" pitchFamily="34" charset="0"/>
                </a:rPr>
                <a:t> </a:t>
              </a:r>
              <a:r>
                <a:rPr lang="en-US" sz="800" dirty="0" err="1">
                  <a:solidFill>
                    <a:schemeClr val="tx1"/>
                  </a:solidFill>
                  <a:latin typeface="Frutiger LT 55 Roman" pitchFamily="34" charset="0"/>
                  <a:cs typeface="Tahoma" pitchFamily="34" charset="0"/>
                </a:rPr>
                <a:t>corectiva</a:t>
              </a:r>
              <a:endParaRPr lang="en-US" sz="800" dirty="0">
                <a:solidFill>
                  <a:schemeClr val="tx1"/>
                </a:solidFill>
                <a:latin typeface="Frutiger LT 55 Roman" pitchFamily="34" charset="0"/>
                <a:cs typeface="Tahoma" pitchFamily="34" charset="0"/>
              </a:endParaRPr>
            </a:p>
          </p:txBody>
        </p:sp>
        <p:sp>
          <p:nvSpPr>
            <p:cNvPr id="14" name="Rectangle 49">
              <a:extLst>
                <a:ext uri="{FF2B5EF4-FFF2-40B4-BE49-F238E27FC236}">
                  <a16:creationId xmlns:a16="http://schemas.microsoft.com/office/drawing/2014/main" id="{42635339-0CB6-4322-B860-FD0818BB2411}"/>
                </a:ext>
              </a:extLst>
            </p:cNvPr>
            <p:cNvSpPr>
              <a:spLocks noChangeArrowheads="1"/>
            </p:cNvSpPr>
            <p:nvPr/>
          </p:nvSpPr>
          <p:spPr bwMode="auto">
            <a:xfrm>
              <a:off x="9651446" y="4749657"/>
              <a:ext cx="940038" cy="551555"/>
            </a:xfrm>
            <a:prstGeom prst="roundRect">
              <a:avLst/>
            </a:prstGeom>
            <a:solidFill>
              <a:schemeClr val="accent6">
                <a:lumMod val="20000"/>
                <a:lumOff val="8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a:r>
                <a:rPr lang="en-US" sz="800" dirty="0" err="1">
                  <a:solidFill>
                    <a:schemeClr val="tx1"/>
                  </a:solidFill>
                  <a:latin typeface="Frutiger LT 55 Roman" pitchFamily="34" charset="0"/>
                  <a:cs typeface="Tahoma" pitchFamily="34" charset="0"/>
                </a:rPr>
                <a:t>Imbunatatire</a:t>
              </a:r>
              <a:r>
                <a:rPr lang="en-US" sz="800" dirty="0">
                  <a:solidFill>
                    <a:schemeClr val="tx1"/>
                  </a:solidFill>
                  <a:latin typeface="Frutiger LT 55 Roman" pitchFamily="34" charset="0"/>
                  <a:cs typeface="Tahoma" pitchFamily="34" charset="0"/>
                </a:rPr>
                <a:t> continua</a:t>
              </a:r>
            </a:p>
          </p:txBody>
        </p:sp>
        <p:cxnSp>
          <p:nvCxnSpPr>
            <p:cNvPr id="15" name="Shape 103">
              <a:extLst>
                <a:ext uri="{FF2B5EF4-FFF2-40B4-BE49-F238E27FC236}">
                  <a16:creationId xmlns:a16="http://schemas.microsoft.com/office/drawing/2014/main" id="{66A78D5C-6EB5-4C1C-B20F-12EE1094FC38}"/>
                </a:ext>
              </a:extLst>
            </p:cNvPr>
            <p:cNvCxnSpPr>
              <a:cxnSpLocks noChangeShapeType="1"/>
              <a:stCxn id="12" idx="2"/>
              <a:endCxn id="13" idx="1"/>
            </p:cNvCxnSpPr>
            <p:nvPr/>
          </p:nvCxnSpPr>
          <p:spPr bwMode="auto">
            <a:xfrm rot="16200000" flipH="1">
              <a:off x="8805269" y="3252625"/>
              <a:ext cx="1578980" cy="113373"/>
            </a:xfrm>
            <a:prstGeom prst="bentConnector2">
              <a:avLst/>
            </a:prstGeom>
            <a:noFill/>
            <a:ln w="9525" algn="ctr">
              <a:noFill/>
              <a:round/>
              <a:headEnd/>
              <a:tailEnd type="arrow" w="med" len="med"/>
            </a:ln>
            <a:extLst>
              <a:ext uri="{909E8E84-426E-40DD-AFC4-6F175D3DCCD1}">
                <a14:hiddenFill xmlns:a14="http://schemas.microsoft.com/office/drawing/2010/main">
                  <a:noFill/>
                </a14:hiddenFill>
              </a:ext>
            </a:extLst>
          </p:spPr>
        </p:cxnSp>
        <p:cxnSp>
          <p:nvCxnSpPr>
            <p:cNvPr id="16" name="Shape 105">
              <a:extLst>
                <a:ext uri="{FF2B5EF4-FFF2-40B4-BE49-F238E27FC236}">
                  <a16:creationId xmlns:a16="http://schemas.microsoft.com/office/drawing/2014/main" id="{041559C9-58D9-4FD2-B57C-CA3E58235F95}"/>
                </a:ext>
              </a:extLst>
            </p:cNvPr>
            <p:cNvCxnSpPr>
              <a:cxnSpLocks noChangeShapeType="1"/>
              <a:stCxn id="12" idx="2"/>
              <a:endCxn id="14" idx="1"/>
            </p:cNvCxnSpPr>
            <p:nvPr/>
          </p:nvCxnSpPr>
          <p:spPr bwMode="auto">
            <a:xfrm rot="16200000" flipH="1">
              <a:off x="8341954" y="3715941"/>
              <a:ext cx="2505613" cy="113373"/>
            </a:xfrm>
            <a:prstGeom prst="bentConnector2">
              <a:avLst/>
            </a:prstGeom>
            <a:noFill/>
            <a:ln w="9525" algn="ctr">
              <a:noFill/>
              <a:round/>
              <a:headEnd/>
              <a:tailEnd type="arrow" w="med" len="med"/>
            </a:ln>
            <a:extLst>
              <a:ext uri="{909E8E84-426E-40DD-AFC4-6F175D3DCCD1}">
                <a14:hiddenFill xmlns:a14="http://schemas.microsoft.com/office/drawing/2010/main">
                  <a:noFill/>
                </a14:hiddenFill>
              </a:ext>
            </a:extLst>
          </p:spPr>
        </p:cxnSp>
        <p:cxnSp>
          <p:nvCxnSpPr>
            <p:cNvPr id="17" name="Shape 101">
              <a:extLst>
                <a:ext uri="{FF2B5EF4-FFF2-40B4-BE49-F238E27FC236}">
                  <a16:creationId xmlns:a16="http://schemas.microsoft.com/office/drawing/2014/main" id="{3D4243D7-25FE-4EE5-B761-1107A81FE566}"/>
                </a:ext>
              </a:extLst>
            </p:cNvPr>
            <p:cNvCxnSpPr>
              <a:cxnSpLocks noChangeShapeType="1"/>
              <a:endCxn id="14" idx="1"/>
            </p:cNvCxnSpPr>
            <p:nvPr/>
          </p:nvCxnSpPr>
          <p:spPr bwMode="auto">
            <a:xfrm rot="16200000" flipH="1">
              <a:off x="8341951" y="3715940"/>
              <a:ext cx="2505614" cy="113375"/>
            </a:xfrm>
            <a:prstGeom prst="bentConnector2">
              <a:avLst/>
            </a:prstGeom>
            <a:solidFill>
              <a:srgbClr val="FFFF99"/>
            </a:solidFill>
            <a:ln w="9525" algn="ctr">
              <a:solidFill>
                <a:schemeClr val="tx1"/>
              </a:solidFill>
              <a:round/>
              <a:headEnd/>
              <a:tailEnd type="arrow" w="med" len="med"/>
            </a:ln>
            <a:effectLst/>
          </p:spPr>
        </p:cxnSp>
        <p:sp>
          <p:nvSpPr>
            <p:cNvPr id="18" name="Rounded Rectangle 126">
              <a:extLst>
                <a:ext uri="{FF2B5EF4-FFF2-40B4-BE49-F238E27FC236}">
                  <a16:creationId xmlns:a16="http://schemas.microsoft.com/office/drawing/2014/main" id="{2AEAECCB-A56A-47AC-8153-045DE4B6950D}"/>
                </a:ext>
              </a:extLst>
            </p:cNvPr>
            <p:cNvSpPr/>
            <p:nvPr/>
          </p:nvSpPr>
          <p:spPr>
            <a:xfrm>
              <a:off x="6138824" y="1496552"/>
              <a:ext cx="925302" cy="3482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DO</a:t>
              </a:r>
            </a:p>
          </p:txBody>
        </p:sp>
        <p:sp>
          <p:nvSpPr>
            <p:cNvPr id="19" name="Rounded Rectangle 129">
              <a:extLst>
                <a:ext uri="{FF2B5EF4-FFF2-40B4-BE49-F238E27FC236}">
                  <a16:creationId xmlns:a16="http://schemas.microsoft.com/office/drawing/2014/main" id="{F72E961F-A629-4F02-8BBF-0E45CF3DB140}"/>
                </a:ext>
              </a:extLst>
            </p:cNvPr>
            <p:cNvSpPr/>
            <p:nvPr/>
          </p:nvSpPr>
          <p:spPr>
            <a:xfrm>
              <a:off x="9079314" y="1529770"/>
              <a:ext cx="888262" cy="37911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ACT</a:t>
              </a:r>
            </a:p>
          </p:txBody>
        </p:sp>
        <p:sp>
          <p:nvSpPr>
            <p:cNvPr id="20" name="Rounded Rectangle 130">
              <a:extLst>
                <a:ext uri="{FF2B5EF4-FFF2-40B4-BE49-F238E27FC236}">
                  <a16:creationId xmlns:a16="http://schemas.microsoft.com/office/drawing/2014/main" id="{424D61A1-43AD-4E61-910A-18041E4AD092}"/>
                </a:ext>
              </a:extLst>
            </p:cNvPr>
            <p:cNvSpPr/>
            <p:nvPr/>
          </p:nvSpPr>
          <p:spPr>
            <a:xfrm>
              <a:off x="7881950" y="1529769"/>
              <a:ext cx="966414" cy="3791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CHECK</a:t>
              </a:r>
            </a:p>
          </p:txBody>
        </p:sp>
        <p:cxnSp>
          <p:nvCxnSpPr>
            <p:cNvPr id="21" name="Shape 101">
              <a:extLst>
                <a:ext uri="{FF2B5EF4-FFF2-40B4-BE49-F238E27FC236}">
                  <a16:creationId xmlns:a16="http://schemas.microsoft.com/office/drawing/2014/main" id="{8919FC74-0057-4928-95BE-481A4F62D18C}"/>
                </a:ext>
              </a:extLst>
            </p:cNvPr>
            <p:cNvCxnSpPr>
              <a:cxnSpLocks noChangeShapeType="1"/>
              <a:stCxn id="12" idx="2"/>
              <a:endCxn id="13" idx="1"/>
            </p:cNvCxnSpPr>
            <p:nvPr/>
          </p:nvCxnSpPr>
          <p:spPr bwMode="auto">
            <a:xfrm rot="16200000" flipH="1">
              <a:off x="8805269" y="3252625"/>
              <a:ext cx="1578980" cy="113373"/>
            </a:xfrm>
            <a:prstGeom prst="bentConnector2">
              <a:avLst/>
            </a:prstGeom>
            <a:solidFill>
              <a:srgbClr val="FFFF99"/>
            </a:solidFill>
            <a:ln w="9525" algn="ctr">
              <a:solidFill>
                <a:schemeClr val="tx1"/>
              </a:solidFill>
              <a:round/>
              <a:headEnd/>
              <a:tailEnd type="arrow" w="med" len="med"/>
            </a:ln>
            <a:effectLst/>
          </p:spPr>
        </p:cxnSp>
        <p:cxnSp>
          <p:nvCxnSpPr>
            <p:cNvPr id="22" name="Elbow Connector 22">
              <a:extLst>
                <a:ext uri="{FF2B5EF4-FFF2-40B4-BE49-F238E27FC236}">
                  <a16:creationId xmlns:a16="http://schemas.microsoft.com/office/drawing/2014/main" id="{AF9886BA-F8DD-4AD9-8A68-7DD1642966A5}"/>
                </a:ext>
              </a:extLst>
            </p:cNvPr>
            <p:cNvCxnSpPr>
              <a:stCxn id="49" idx="2"/>
              <a:endCxn id="60" idx="1"/>
            </p:cNvCxnSpPr>
            <p:nvPr/>
          </p:nvCxnSpPr>
          <p:spPr>
            <a:xfrm rot="16200000" flipH="1">
              <a:off x="5164313" y="3925958"/>
              <a:ext cx="2997166" cy="18489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4">
              <a:extLst>
                <a:ext uri="{FF2B5EF4-FFF2-40B4-BE49-F238E27FC236}">
                  <a16:creationId xmlns:a16="http://schemas.microsoft.com/office/drawing/2014/main" id="{614C0AAA-9F60-45CF-9484-EC05706D8231}"/>
                </a:ext>
              </a:extLst>
            </p:cNvPr>
            <p:cNvCxnSpPr>
              <a:stCxn id="49" idx="2"/>
              <a:endCxn id="59" idx="1"/>
            </p:cNvCxnSpPr>
            <p:nvPr/>
          </p:nvCxnSpPr>
          <p:spPr>
            <a:xfrm rot="16200000" flipH="1">
              <a:off x="5389117" y="3701155"/>
              <a:ext cx="2542055" cy="17938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6">
              <a:extLst>
                <a:ext uri="{FF2B5EF4-FFF2-40B4-BE49-F238E27FC236}">
                  <a16:creationId xmlns:a16="http://schemas.microsoft.com/office/drawing/2014/main" id="{C874FA16-B5AD-43F3-8E30-DADCA98347A9}"/>
                </a:ext>
              </a:extLst>
            </p:cNvPr>
            <p:cNvCxnSpPr>
              <a:stCxn id="49" idx="2"/>
              <a:endCxn id="54" idx="1"/>
            </p:cNvCxnSpPr>
            <p:nvPr/>
          </p:nvCxnSpPr>
          <p:spPr>
            <a:xfrm rot="16200000" flipH="1">
              <a:off x="5616673" y="3473599"/>
              <a:ext cx="2086943" cy="17938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42">
              <a:extLst>
                <a:ext uri="{FF2B5EF4-FFF2-40B4-BE49-F238E27FC236}">
                  <a16:creationId xmlns:a16="http://schemas.microsoft.com/office/drawing/2014/main" id="{C6AA6286-1664-4FD8-8DC0-72F25FD7D072}"/>
                </a:ext>
              </a:extLst>
            </p:cNvPr>
            <p:cNvCxnSpPr>
              <a:stCxn id="61" idx="2"/>
              <a:endCxn id="62" idx="1"/>
            </p:cNvCxnSpPr>
            <p:nvPr/>
          </p:nvCxnSpPr>
          <p:spPr>
            <a:xfrm rot="16200000" flipH="1">
              <a:off x="1953330" y="2876935"/>
              <a:ext cx="425210" cy="117654"/>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Elbow Connector 12356">
              <a:extLst>
                <a:ext uri="{FF2B5EF4-FFF2-40B4-BE49-F238E27FC236}">
                  <a16:creationId xmlns:a16="http://schemas.microsoft.com/office/drawing/2014/main" id="{6C455162-E48C-4372-AB18-ABDC69015CDD}"/>
                </a:ext>
              </a:extLst>
            </p:cNvPr>
            <p:cNvCxnSpPr>
              <a:stCxn id="61" idx="2"/>
              <a:endCxn id="63" idx="1"/>
            </p:cNvCxnSpPr>
            <p:nvPr/>
          </p:nvCxnSpPr>
          <p:spPr>
            <a:xfrm rot="16200000" flipH="1">
              <a:off x="1596232" y="3234033"/>
              <a:ext cx="1139406" cy="117654"/>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7" name="Elbow Connector 12358">
              <a:extLst>
                <a:ext uri="{FF2B5EF4-FFF2-40B4-BE49-F238E27FC236}">
                  <a16:creationId xmlns:a16="http://schemas.microsoft.com/office/drawing/2014/main" id="{155A15BD-163E-4E3C-B313-9F23C3F741C1}"/>
                </a:ext>
              </a:extLst>
            </p:cNvPr>
            <p:cNvCxnSpPr>
              <a:stCxn id="61" idx="2"/>
              <a:endCxn id="64" idx="1"/>
            </p:cNvCxnSpPr>
            <p:nvPr/>
          </p:nvCxnSpPr>
          <p:spPr>
            <a:xfrm rot="16200000" flipH="1">
              <a:off x="1172062" y="3658204"/>
              <a:ext cx="1987749" cy="117654"/>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8" name="Elbow Connector 12360">
              <a:extLst>
                <a:ext uri="{FF2B5EF4-FFF2-40B4-BE49-F238E27FC236}">
                  <a16:creationId xmlns:a16="http://schemas.microsoft.com/office/drawing/2014/main" id="{F54D9250-EB16-4283-881B-8CF600BFBC8A}"/>
                </a:ext>
              </a:extLst>
            </p:cNvPr>
            <p:cNvCxnSpPr>
              <a:stCxn id="61" idx="2"/>
              <a:endCxn id="65" idx="1"/>
            </p:cNvCxnSpPr>
            <p:nvPr/>
          </p:nvCxnSpPr>
          <p:spPr>
            <a:xfrm rot="16200000" flipH="1">
              <a:off x="784946" y="4045320"/>
              <a:ext cx="2761981" cy="117654"/>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9" name="Elbow Connector 12362">
              <a:extLst>
                <a:ext uri="{FF2B5EF4-FFF2-40B4-BE49-F238E27FC236}">
                  <a16:creationId xmlns:a16="http://schemas.microsoft.com/office/drawing/2014/main" id="{65A54970-EC04-44FF-9098-8D5E3A5FDC98}"/>
                </a:ext>
              </a:extLst>
            </p:cNvPr>
            <p:cNvCxnSpPr>
              <a:stCxn id="66" idx="2"/>
              <a:endCxn id="67" idx="1"/>
            </p:cNvCxnSpPr>
            <p:nvPr/>
          </p:nvCxnSpPr>
          <p:spPr>
            <a:xfrm rot="16200000" flipH="1">
              <a:off x="3104682" y="2853516"/>
              <a:ext cx="425210" cy="164492"/>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0" name="Elbow Connector 12364">
              <a:extLst>
                <a:ext uri="{FF2B5EF4-FFF2-40B4-BE49-F238E27FC236}">
                  <a16:creationId xmlns:a16="http://schemas.microsoft.com/office/drawing/2014/main" id="{9DFB1A11-08DE-4FFD-B72A-CE3446CB7B4C}"/>
                </a:ext>
              </a:extLst>
            </p:cNvPr>
            <p:cNvCxnSpPr>
              <a:stCxn id="66" idx="2"/>
              <a:endCxn id="68" idx="1"/>
            </p:cNvCxnSpPr>
            <p:nvPr/>
          </p:nvCxnSpPr>
          <p:spPr>
            <a:xfrm rot="16200000" flipH="1">
              <a:off x="2747584" y="3210614"/>
              <a:ext cx="1139406" cy="164492"/>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1" name="Elbow Connector 12366">
              <a:extLst>
                <a:ext uri="{FF2B5EF4-FFF2-40B4-BE49-F238E27FC236}">
                  <a16:creationId xmlns:a16="http://schemas.microsoft.com/office/drawing/2014/main" id="{95B4473A-F6D6-4A67-B626-10173C316D57}"/>
                </a:ext>
              </a:extLst>
            </p:cNvPr>
            <p:cNvCxnSpPr>
              <a:stCxn id="66" idx="2"/>
              <a:endCxn id="69" idx="1"/>
            </p:cNvCxnSpPr>
            <p:nvPr/>
          </p:nvCxnSpPr>
          <p:spPr>
            <a:xfrm rot="16200000" flipH="1">
              <a:off x="2389059" y="3569140"/>
              <a:ext cx="1856459" cy="164492"/>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2" name="Elbow Connector 12368">
              <a:extLst>
                <a:ext uri="{FF2B5EF4-FFF2-40B4-BE49-F238E27FC236}">
                  <a16:creationId xmlns:a16="http://schemas.microsoft.com/office/drawing/2014/main" id="{47C4CCA1-4D76-4708-B67B-9730ACB6C661}"/>
                </a:ext>
              </a:extLst>
            </p:cNvPr>
            <p:cNvCxnSpPr>
              <a:stCxn id="70" idx="2"/>
              <a:endCxn id="82" idx="1"/>
            </p:cNvCxnSpPr>
            <p:nvPr/>
          </p:nvCxnSpPr>
          <p:spPr>
            <a:xfrm rot="16200000" flipH="1">
              <a:off x="3527927" y="3545399"/>
              <a:ext cx="1856459" cy="211975"/>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Elbow Connector 12370">
              <a:extLst>
                <a:ext uri="{FF2B5EF4-FFF2-40B4-BE49-F238E27FC236}">
                  <a16:creationId xmlns:a16="http://schemas.microsoft.com/office/drawing/2014/main" id="{AF889A0C-62F7-4105-8626-E83A5AF986B4}"/>
                </a:ext>
              </a:extLst>
            </p:cNvPr>
            <p:cNvCxnSpPr>
              <a:stCxn id="70" idx="2"/>
              <a:endCxn id="72" idx="1"/>
            </p:cNvCxnSpPr>
            <p:nvPr/>
          </p:nvCxnSpPr>
          <p:spPr>
            <a:xfrm rot="16200000" flipH="1">
              <a:off x="3884967" y="3188358"/>
              <a:ext cx="1139406" cy="209005"/>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Elbow Connector 12372">
              <a:extLst>
                <a:ext uri="{FF2B5EF4-FFF2-40B4-BE49-F238E27FC236}">
                  <a16:creationId xmlns:a16="http://schemas.microsoft.com/office/drawing/2014/main" id="{87584AAC-46DD-4F19-A887-FAA32EF78CF5}"/>
                </a:ext>
              </a:extLst>
            </p:cNvPr>
            <p:cNvCxnSpPr>
              <a:stCxn id="70" idx="2"/>
              <a:endCxn id="71" idx="1"/>
            </p:cNvCxnSpPr>
            <p:nvPr/>
          </p:nvCxnSpPr>
          <p:spPr>
            <a:xfrm rot="16200000" flipH="1">
              <a:off x="4242065" y="2831260"/>
              <a:ext cx="425210" cy="209005"/>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Elbow Connector 12374">
              <a:extLst>
                <a:ext uri="{FF2B5EF4-FFF2-40B4-BE49-F238E27FC236}">
                  <a16:creationId xmlns:a16="http://schemas.microsoft.com/office/drawing/2014/main" id="{7BD26426-D6D4-4AE1-992A-51294B99C489}"/>
                </a:ext>
              </a:extLst>
            </p:cNvPr>
            <p:cNvCxnSpPr>
              <a:stCxn id="73" idx="2"/>
              <a:endCxn id="74" idx="1"/>
            </p:cNvCxnSpPr>
            <p:nvPr/>
          </p:nvCxnSpPr>
          <p:spPr>
            <a:xfrm rot="16200000" flipH="1">
              <a:off x="5307355" y="2880153"/>
              <a:ext cx="425210" cy="111219"/>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6" name="Elbow Connector 12377">
              <a:extLst>
                <a:ext uri="{FF2B5EF4-FFF2-40B4-BE49-F238E27FC236}">
                  <a16:creationId xmlns:a16="http://schemas.microsoft.com/office/drawing/2014/main" id="{A1E4BABD-1FB8-4BA4-9213-4681E93DCD63}"/>
                </a:ext>
              </a:extLst>
            </p:cNvPr>
            <p:cNvCxnSpPr>
              <a:stCxn id="73" idx="2"/>
              <a:endCxn id="75" idx="1"/>
            </p:cNvCxnSpPr>
            <p:nvPr/>
          </p:nvCxnSpPr>
          <p:spPr>
            <a:xfrm rot="16200000" flipH="1">
              <a:off x="4950257" y="3237251"/>
              <a:ext cx="1139406" cy="111218"/>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7" name="Elbow Connector 12379">
              <a:extLst>
                <a:ext uri="{FF2B5EF4-FFF2-40B4-BE49-F238E27FC236}">
                  <a16:creationId xmlns:a16="http://schemas.microsoft.com/office/drawing/2014/main" id="{4E173BD9-1809-4499-8ABF-86E22CB5B971}"/>
                </a:ext>
              </a:extLst>
            </p:cNvPr>
            <p:cNvCxnSpPr>
              <a:stCxn id="73" idx="2"/>
              <a:endCxn id="76" idx="1"/>
            </p:cNvCxnSpPr>
            <p:nvPr/>
          </p:nvCxnSpPr>
          <p:spPr>
            <a:xfrm rot="16200000" flipH="1">
              <a:off x="4591732" y="3595777"/>
              <a:ext cx="1856459" cy="111218"/>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8" name="Elbow Connector 12381">
              <a:extLst>
                <a:ext uri="{FF2B5EF4-FFF2-40B4-BE49-F238E27FC236}">
                  <a16:creationId xmlns:a16="http://schemas.microsoft.com/office/drawing/2014/main" id="{A18FEC8D-8378-4AB5-AE3A-0FEA444035CC}"/>
                </a:ext>
              </a:extLst>
            </p:cNvPr>
            <p:cNvCxnSpPr>
              <a:stCxn id="73" idx="2"/>
              <a:endCxn id="77" idx="1"/>
            </p:cNvCxnSpPr>
            <p:nvPr/>
          </p:nvCxnSpPr>
          <p:spPr>
            <a:xfrm rot="16200000" flipH="1">
              <a:off x="4235110" y="3952398"/>
              <a:ext cx="2569700" cy="111218"/>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Elbow Connector 70">
              <a:extLst>
                <a:ext uri="{FF2B5EF4-FFF2-40B4-BE49-F238E27FC236}">
                  <a16:creationId xmlns:a16="http://schemas.microsoft.com/office/drawing/2014/main" id="{4F303FC8-E9D0-43C3-B8A2-5C47E5F1536B}"/>
                </a:ext>
              </a:extLst>
            </p:cNvPr>
            <p:cNvCxnSpPr>
              <a:stCxn id="73" idx="2"/>
              <a:endCxn id="81" idx="1"/>
            </p:cNvCxnSpPr>
            <p:nvPr/>
          </p:nvCxnSpPr>
          <p:spPr>
            <a:xfrm rot="16200000" flipH="1">
              <a:off x="3877536" y="4309972"/>
              <a:ext cx="3284848" cy="111218"/>
            </a:xfrm>
            <a:prstGeom prst="bentConnector2">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40" name="Rectangle 48">
              <a:extLst>
                <a:ext uri="{FF2B5EF4-FFF2-40B4-BE49-F238E27FC236}">
                  <a16:creationId xmlns:a16="http://schemas.microsoft.com/office/drawing/2014/main" id="{E46A3526-E6D6-47F6-A581-CA4130E8420F}"/>
                </a:ext>
              </a:extLst>
            </p:cNvPr>
            <p:cNvSpPr>
              <a:spLocks noChangeArrowheads="1"/>
            </p:cNvSpPr>
            <p:nvPr/>
          </p:nvSpPr>
          <p:spPr bwMode="auto">
            <a:xfrm>
              <a:off x="9651446" y="2996953"/>
              <a:ext cx="940038" cy="450993"/>
            </a:xfrm>
            <a:prstGeom prst="roundRect">
              <a:avLst/>
            </a:prstGeom>
            <a:solidFill>
              <a:schemeClr val="accent6">
                <a:lumMod val="20000"/>
                <a:lumOff val="8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45720" rIns="45720" anchor="ctr" anchorCtr="1"/>
            <a:lstStyle/>
            <a:p>
              <a:pPr algn="ctr"/>
              <a:r>
                <a:rPr lang="en-US" sz="800" dirty="0" err="1">
                  <a:solidFill>
                    <a:schemeClr val="tx1"/>
                  </a:solidFill>
                  <a:latin typeface="Frutiger LT 55 Roman" pitchFamily="34" charset="0"/>
                  <a:cs typeface="Tahoma" pitchFamily="34" charset="0"/>
                </a:rPr>
                <a:t>Generalitati</a:t>
              </a:r>
              <a:endParaRPr lang="en-US" sz="800" dirty="0">
                <a:solidFill>
                  <a:schemeClr val="tx1"/>
                </a:solidFill>
                <a:latin typeface="Frutiger LT 55 Roman" pitchFamily="34" charset="0"/>
                <a:cs typeface="Tahoma" pitchFamily="34" charset="0"/>
              </a:endParaRPr>
            </a:p>
          </p:txBody>
        </p:sp>
        <p:cxnSp>
          <p:nvCxnSpPr>
            <p:cNvPr id="41" name="Shape 101">
              <a:extLst>
                <a:ext uri="{FF2B5EF4-FFF2-40B4-BE49-F238E27FC236}">
                  <a16:creationId xmlns:a16="http://schemas.microsoft.com/office/drawing/2014/main" id="{290EF77B-1868-49BE-9C6B-78B1BA014495}"/>
                </a:ext>
              </a:extLst>
            </p:cNvPr>
            <p:cNvCxnSpPr>
              <a:cxnSpLocks noChangeShapeType="1"/>
              <a:stCxn id="12" idx="2"/>
              <a:endCxn id="40" idx="1"/>
            </p:cNvCxnSpPr>
            <p:nvPr/>
          </p:nvCxnSpPr>
          <p:spPr bwMode="auto">
            <a:xfrm rot="16200000" flipH="1">
              <a:off x="9243445" y="2814449"/>
              <a:ext cx="702628" cy="113373"/>
            </a:xfrm>
            <a:prstGeom prst="bentConnector2">
              <a:avLst/>
            </a:prstGeom>
            <a:solidFill>
              <a:srgbClr val="FFFF99"/>
            </a:solidFill>
            <a:ln w="9525" algn="ctr">
              <a:solidFill>
                <a:schemeClr val="tx1"/>
              </a:solidFill>
              <a:round/>
              <a:headEnd/>
              <a:tailEnd type="arrow" w="med" len="med"/>
            </a:ln>
            <a:effectLst/>
          </p:spPr>
        </p:cxnSp>
      </p:grpSp>
    </p:spTree>
    <p:extLst>
      <p:ext uri="{BB962C8B-B14F-4D97-AF65-F5344CB8AC3E}">
        <p14:creationId xmlns:p14="http://schemas.microsoft.com/office/powerpoint/2010/main" val="389328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23071-0A86-405D-8407-0965CBA2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7115593" cy="585926"/>
          </a:xfrm>
          <a:prstGeom prst="rect">
            <a:avLst/>
          </a:prstGeom>
        </p:spPr>
      </p:pic>
      <p:sp>
        <p:nvSpPr>
          <p:cNvPr id="6" name="TextBox 5">
            <a:extLst>
              <a:ext uri="{FF2B5EF4-FFF2-40B4-BE49-F238E27FC236}">
                <a16:creationId xmlns:a16="http://schemas.microsoft.com/office/drawing/2014/main" id="{6793B640-CA5F-4195-90BA-5D79EC861DDC}"/>
              </a:ext>
            </a:extLst>
          </p:cNvPr>
          <p:cNvSpPr txBox="1"/>
          <p:nvPr/>
        </p:nvSpPr>
        <p:spPr>
          <a:xfrm>
            <a:off x="585926" y="605446"/>
            <a:ext cx="11043822" cy="369332"/>
          </a:xfrm>
          <a:prstGeom prst="rect">
            <a:avLst/>
          </a:prstGeom>
          <a:solidFill>
            <a:schemeClr val="accent2">
              <a:lumMod val="20000"/>
              <a:lumOff val="80000"/>
            </a:schemeClr>
          </a:solidFill>
        </p:spPr>
        <p:txBody>
          <a:bodyPr wrap="square" rtlCol="0">
            <a:spAutoFit/>
          </a:bodyPr>
          <a:lstStyle/>
          <a:p>
            <a:r>
              <a:rPr lang="ro-RO" b="1" dirty="0"/>
              <a:t>4</a:t>
            </a:r>
            <a:r>
              <a:rPr lang="en-GB" b="1" dirty="0"/>
              <a:t>. IMPLEMENTAREA SISTEMULUI DE MANAGEMENT CALITATE</a:t>
            </a:r>
            <a:endParaRPr lang="en-GB" dirty="0"/>
          </a:p>
        </p:txBody>
      </p:sp>
      <p:pic>
        <p:nvPicPr>
          <p:cNvPr id="1028" name="Picture 4" descr="Programul Operational Capacitate Administrativa – POCA">
            <a:extLst>
              <a:ext uri="{FF2B5EF4-FFF2-40B4-BE49-F238E27FC236}">
                <a16:creationId xmlns:a16="http://schemas.microsoft.com/office/drawing/2014/main" id="{BF34E677-54CB-466A-9B81-5E28CD1F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0" y="6589198"/>
            <a:ext cx="669316" cy="268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4748727B-0154-815A-DC27-5A47FA35A000}"/>
              </a:ext>
            </a:extLst>
          </p:cNvPr>
          <p:cNvGraphicFramePr>
            <a:graphicFrameLocks noGrp="1"/>
          </p:cNvGraphicFramePr>
          <p:nvPr>
            <p:extLst>
              <p:ext uri="{D42A27DB-BD31-4B8C-83A1-F6EECF244321}">
                <p14:modId xmlns:p14="http://schemas.microsoft.com/office/powerpoint/2010/main" val="664058258"/>
              </p:ext>
            </p:extLst>
          </p:nvPr>
        </p:nvGraphicFramePr>
        <p:xfrm>
          <a:off x="585926" y="1279063"/>
          <a:ext cx="11043824" cy="3850514"/>
        </p:xfrm>
        <a:graphic>
          <a:graphicData uri="http://schemas.openxmlformats.org/drawingml/2006/table">
            <a:tbl>
              <a:tblPr firstRow="1" bandRow="1">
                <a:tableStyleId>{8799B23B-EC83-4686-B30A-512413B5E67A}</a:tableStyleId>
              </a:tblPr>
              <a:tblGrid>
                <a:gridCol w="403778">
                  <a:extLst>
                    <a:ext uri="{9D8B030D-6E8A-4147-A177-3AD203B41FA5}">
                      <a16:colId xmlns:a16="http://schemas.microsoft.com/office/drawing/2014/main" val="3980886899"/>
                    </a:ext>
                  </a:extLst>
                </a:gridCol>
                <a:gridCol w="2259105">
                  <a:extLst>
                    <a:ext uri="{9D8B030D-6E8A-4147-A177-3AD203B41FA5}">
                      <a16:colId xmlns:a16="http://schemas.microsoft.com/office/drawing/2014/main" val="615638855"/>
                    </a:ext>
                  </a:extLst>
                </a:gridCol>
                <a:gridCol w="2850777">
                  <a:extLst>
                    <a:ext uri="{9D8B030D-6E8A-4147-A177-3AD203B41FA5}">
                      <a16:colId xmlns:a16="http://schemas.microsoft.com/office/drawing/2014/main" val="1045529627"/>
                    </a:ext>
                  </a:extLst>
                </a:gridCol>
                <a:gridCol w="5530164">
                  <a:extLst>
                    <a:ext uri="{9D8B030D-6E8A-4147-A177-3AD203B41FA5}">
                      <a16:colId xmlns:a16="http://schemas.microsoft.com/office/drawing/2014/main" val="2445217766"/>
                    </a:ext>
                  </a:extLst>
                </a:gridCol>
              </a:tblGrid>
              <a:tr h="370840">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Etapa</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Fundamentare în conformitate cu cerințele ISO 9001:2015</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Acțiuni</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547930"/>
                  </a:ext>
                </a:extLst>
              </a:tr>
              <a:tr h="435328">
                <a:tc>
                  <a:txBody>
                    <a:bodyPr/>
                    <a:lstStyle/>
                    <a:p>
                      <a:pPr marL="0" marR="0">
                        <a:lnSpc>
                          <a:spcPct val="107000"/>
                        </a:lnSpc>
                        <a:spcBef>
                          <a:spcPts val="0"/>
                        </a:spcBef>
                        <a:spcAft>
                          <a:spcPts val="0"/>
                        </a:spcAft>
                      </a:pPr>
                      <a:r>
                        <a:rPr lang="ro-RO" sz="14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Stabilire echipă de implementare și funcționare a SMC </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Cerința 5.3. din ISO 9001: 2015 ,,Managementul de la cel mai înalt nivel trebuie să se asigure că responsabilitățile și autoritățile pentru rolurile relevante sunt atribuite, comunicate și ințelese in cadrul organizației”</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r>
                        <a:rPr lang="ro-RO" sz="14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fost desemnat un Reprezentant al Conducerii pentru SMC </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sz="14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r>
                        <a:rPr lang="ro-RO" sz="14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fost constituită o echipă de implementare a SMC, constituită din reprezentanți ai tuturor structurilor organizatorice care să fie implicați in construirea SMC și îmbunătățirea continuă a sistemului</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628645"/>
                  </a:ext>
                </a:extLst>
              </a:tr>
              <a:tr h="370840">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nSpc>
                          <a:spcPct val="107000"/>
                        </a:lnSpc>
                        <a:spcBef>
                          <a:spcPts val="0"/>
                        </a:spcBef>
                        <a:spcAft>
                          <a:spcPts val="0"/>
                        </a:spcAft>
                      </a:pPr>
                      <a:r>
                        <a:rPr lang="ro-RO" sz="1400" b="1" noProof="0">
                          <a:effectLst/>
                          <a:latin typeface="Calibri" panose="020F0502020204030204" pitchFamily="34" charset="0"/>
                          <a:ea typeface="Calibri" panose="020F0502020204030204" pitchFamily="34" charset="0"/>
                          <a:cs typeface="Times New Roman" panose="02020603050405020304" pitchFamily="18" charset="0"/>
                        </a:rPr>
                        <a:t>Identificarea proceselor care să susțina funcționarea SMC</a:t>
                      </a:r>
                      <a:endParaRPr lang="ro-RO"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Cerința 4.4</a:t>
                      </a:r>
                    </a:p>
                    <a:p>
                      <a:pPr marL="0" marR="0">
                        <a:lnSpc>
                          <a:spcPct val="107000"/>
                        </a:lnSpc>
                        <a:spcBef>
                          <a:spcPts val="0"/>
                        </a:spcBef>
                        <a:spcAft>
                          <a:spcPts val="0"/>
                        </a:spcAft>
                      </a:pPr>
                      <a:r>
                        <a:rPr lang="ro-RO" sz="1400" noProof="0">
                          <a:effectLst/>
                          <a:latin typeface="Calibri" panose="020F0502020204030204" pitchFamily="34" charset="0"/>
                          <a:ea typeface="Calibri" panose="020F0502020204030204" pitchFamily="34" charset="0"/>
                          <a:cs typeface="Times New Roman" panose="02020603050405020304" pitchFamily="18" charset="0"/>
                        </a:rPr>
                        <a:t>“Organizația trebuie să stabilească, să implementeze, să mențină și să îmbunătățească continuu un sistem de management al calitații, inclusiv procesele necesare și interacțiunile lor. Organizația trebuie să determine procesele necesare pentru SMC” </a:t>
                      </a:r>
                    </a:p>
                  </a:txBody>
                  <a:tcPr marL="68580" marR="68580" marT="0" marB="0"/>
                </a:tc>
                <a:tc>
                  <a:txBody>
                    <a:bodyPr/>
                    <a:lstStyle/>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2.1.</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identificate procesele care se </a:t>
                      </a:r>
                      <a:r>
                        <a:rPr lang="ro-RO" sz="1400" noProof="0" dirty="0" err="1">
                          <a:effectLst/>
                          <a:latin typeface="Calibri" panose="020F0502020204030204" pitchFamily="34" charset="0"/>
                          <a:ea typeface="Calibri" panose="020F0502020204030204" pitchFamily="34" charset="0"/>
                          <a:cs typeface="Times New Roman" panose="02020603050405020304" pitchFamily="18" charset="0"/>
                        </a:rPr>
                        <a:t>desfășoara</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în cadrul organizației </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2.2.</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întocmite fișe de proces pentru procesele care se desfășoară în cadrul organizației</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2.3.</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desemnați manageri/ responsabili pentru fiecare proces</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2.4.</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stabilite interacțiunile dintre procese</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2.5.</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Au fost stabilite criteriile / metodele de monitorizare a proceselor</a:t>
                      </a:r>
                    </a:p>
                    <a:p>
                      <a:pPr marL="0" marR="0">
                        <a:lnSpc>
                          <a:spcPct val="107000"/>
                        </a:lnSpc>
                        <a:spcBef>
                          <a:spcPts val="0"/>
                        </a:spcBef>
                        <a:spcAft>
                          <a:spcPts val="0"/>
                        </a:spcAft>
                      </a:pPr>
                      <a:r>
                        <a:rPr lang="ro-RO" sz="1400" b="1" noProof="0" dirty="0">
                          <a:effectLst/>
                          <a:latin typeface="Calibri" panose="020F0502020204030204" pitchFamily="34" charset="0"/>
                          <a:ea typeface="Calibri" panose="020F0502020204030204" pitchFamily="34" charset="0"/>
                          <a:cs typeface="Times New Roman" panose="02020603050405020304" pitchFamily="18" charset="0"/>
                        </a:rPr>
                        <a:t>2.6.</a:t>
                      </a:r>
                      <a:r>
                        <a:rPr lang="ro-RO" sz="1400" noProof="0" dirty="0">
                          <a:effectLst/>
                          <a:latin typeface="Calibri" panose="020F0502020204030204" pitchFamily="34" charset="0"/>
                          <a:ea typeface="Calibri" panose="020F0502020204030204" pitchFamily="34" charset="0"/>
                          <a:cs typeface="Times New Roman" panose="02020603050405020304" pitchFamily="18" charset="0"/>
                        </a:rPr>
                        <a:t> A fost elaborată Harta Proceselor</a:t>
                      </a:r>
                    </a:p>
                  </a:txBody>
                  <a:tcPr marL="68580" marR="68580" marT="0" marB="0"/>
                </a:tc>
                <a:extLst>
                  <a:ext uri="{0D108BD9-81ED-4DB2-BD59-A6C34878D82A}">
                    <a16:rowId xmlns:a16="http://schemas.microsoft.com/office/drawing/2014/main" val="1474507359"/>
                  </a:ext>
                </a:extLst>
              </a:tr>
            </a:tbl>
          </a:graphicData>
        </a:graphic>
      </p:graphicFrame>
    </p:spTree>
    <p:extLst>
      <p:ext uri="{BB962C8B-B14F-4D97-AF65-F5344CB8AC3E}">
        <p14:creationId xmlns:p14="http://schemas.microsoft.com/office/powerpoint/2010/main" val="3487679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3002</TotalTime>
  <Words>5065</Words>
  <Application>Microsoft Office PowerPoint</Application>
  <PresentationFormat>Widescreen</PresentationFormat>
  <Paragraphs>453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Frutiger LT 45 Light</vt:lpstr>
      <vt:lpstr>Frutiger LT 55 Roman</vt:lpstr>
      <vt:lpstr>Open Sans</vt:lpstr>
      <vt:lpstr>Ubuntu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Nesrin Regep</dc:creator>
  <cp:lastModifiedBy>Maria Salvetiu</cp:lastModifiedBy>
  <cp:revision>219</cp:revision>
  <cp:lastPrinted>2021-03-30T08:25:07Z</cp:lastPrinted>
  <dcterms:created xsi:type="dcterms:W3CDTF">2020-03-31T08:07:10Z</dcterms:created>
  <dcterms:modified xsi:type="dcterms:W3CDTF">2022-09-21T14:25:36Z</dcterms:modified>
</cp:coreProperties>
</file>